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1"/>
  </p:notesMasterIdLst>
  <p:sldIdLst>
    <p:sldId id="291" r:id="rId5"/>
    <p:sldId id="294" r:id="rId6"/>
    <p:sldId id="293" r:id="rId7"/>
    <p:sldId id="299" r:id="rId8"/>
    <p:sldId id="256" r:id="rId9"/>
    <p:sldId id="257" r:id="rId10"/>
    <p:sldId id="258" r:id="rId11"/>
    <p:sldId id="259" r:id="rId12"/>
    <p:sldId id="260" r:id="rId13"/>
    <p:sldId id="261" r:id="rId14"/>
    <p:sldId id="262" r:id="rId15"/>
    <p:sldId id="263" r:id="rId16"/>
    <p:sldId id="264" r:id="rId17"/>
    <p:sldId id="265" r:id="rId18"/>
    <p:sldId id="266" r:id="rId19"/>
    <p:sldId id="295" r:id="rId20"/>
  </p:sldIdLst>
  <p:sldSz cx="9144000" cy="5143500" type="screen16x9"/>
  <p:notesSz cx="6858000" cy="9144000"/>
  <p:embeddedFontLst>
    <p:embeddedFont>
      <p:font typeface="Arial Nova" panose="020B050402020202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T2077RXcqRSzXWF88i1ddbzdc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3E02E-1849-3E26-95B4-7C92AE475B78}" v="41" dt="2024-05-15T22:49:39.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Hannula Hill" userId="S::katherineh@withinreachwa.org::e0393684-bd2f-4a4d-b4d6-5eb0d08dbc32" providerId="AD" clId="Web-{0C03E02E-1849-3E26-95B4-7C92AE475B78}"/>
    <pc:docChg chg="addSld delSld modSld sldOrd">
      <pc:chgData name="Katherine Hannula Hill" userId="S::katherineh@withinreachwa.org::e0393684-bd2f-4a4d-b4d6-5eb0d08dbc32" providerId="AD" clId="Web-{0C03E02E-1849-3E26-95B4-7C92AE475B78}" dt="2024-05-15T22:49:39.867" v="31" actId="1076"/>
      <pc:docMkLst>
        <pc:docMk/>
      </pc:docMkLst>
      <pc:sldChg chg="add ord">
        <pc:chgData name="Katherine Hannula Hill" userId="S::katherineh@withinreachwa.org::e0393684-bd2f-4a4d-b4d6-5eb0d08dbc32" providerId="AD" clId="Web-{0C03E02E-1849-3E26-95B4-7C92AE475B78}" dt="2024-05-15T22:43:42.967" v="1"/>
        <pc:sldMkLst>
          <pc:docMk/>
          <pc:sldMk cId="307588829" sldId="291"/>
        </pc:sldMkLst>
      </pc:sldChg>
      <pc:sldChg chg="add">
        <pc:chgData name="Katherine Hannula Hill" userId="S::katherineh@withinreachwa.org::e0393684-bd2f-4a4d-b4d6-5eb0d08dbc32" providerId="AD" clId="Web-{0C03E02E-1849-3E26-95B4-7C92AE475B78}" dt="2024-05-15T22:44:26.876" v="3"/>
        <pc:sldMkLst>
          <pc:docMk/>
          <pc:sldMk cId="1631647632" sldId="293"/>
        </pc:sldMkLst>
      </pc:sldChg>
      <pc:sldChg chg="add">
        <pc:chgData name="Katherine Hannula Hill" userId="S::katherineh@withinreachwa.org::e0393684-bd2f-4a4d-b4d6-5eb0d08dbc32" providerId="AD" clId="Web-{0C03E02E-1849-3E26-95B4-7C92AE475B78}" dt="2024-05-15T22:44:22.266" v="2"/>
        <pc:sldMkLst>
          <pc:docMk/>
          <pc:sldMk cId="371082720" sldId="294"/>
        </pc:sldMkLst>
      </pc:sldChg>
      <pc:sldChg chg="addSp delSp modSp add">
        <pc:chgData name="Katherine Hannula Hill" userId="S::katherineh@withinreachwa.org::e0393684-bd2f-4a4d-b4d6-5eb0d08dbc32" providerId="AD" clId="Web-{0C03E02E-1849-3E26-95B4-7C92AE475B78}" dt="2024-05-15T22:49:39.867" v="31" actId="1076"/>
        <pc:sldMkLst>
          <pc:docMk/>
          <pc:sldMk cId="627768637" sldId="295"/>
        </pc:sldMkLst>
        <pc:spChg chg="add del mod">
          <ac:chgData name="Katherine Hannula Hill" userId="S::katherineh@withinreachwa.org::e0393684-bd2f-4a4d-b4d6-5eb0d08dbc32" providerId="AD" clId="Web-{0C03E02E-1849-3E26-95B4-7C92AE475B78}" dt="2024-05-15T22:49:09.209" v="26"/>
          <ac:spMkLst>
            <pc:docMk/>
            <pc:sldMk cId="627768637" sldId="295"/>
            <ac:spMk id="8" creationId="{B6096997-9F5E-6D5B-D87D-0EC2CCED74C3}"/>
          </ac:spMkLst>
        </pc:spChg>
        <pc:picChg chg="del mod">
          <ac:chgData name="Katherine Hannula Hill" userId="S::katherineh@withinreachwa.org::e0393684-bd2f-4a4d-b4d6-5eb0d08dbc32" providerId="AD" clId="Web-{0C03E02E-1849-3E26-95B4-7C92AE475B78}" dt="2024-05-15T22:49:07.537" v="25"/>
          <ac:picMkLst>
            <pc:docMk/>
            <pc:sldMk cId="627768637" sldId="295"/>
            <ac:picMk id="7" creationId="{F9248839-18AF-392E-E0FC-AF2338DA80B0}"/>
          </ac:picMkLst>
        </pc:picChg>
        <pc:picChg chg="add mod">
          <ac:chgData name="Katherine Hannula Hill" userId="S::katherineh@withinreachwa.org::e0393684-bd2f-4a4d-b4d6-5eb0d08dbc32" providerId="AD" clId="Web-{0C03E02E-1849-3E26-95B4-7C92AE475B78}" dt="2024-05-15T22:49:39.867" v="31" actId="1076"/>
          <ac:picMkLst>
            <pc:docMk/>
            <pc:sldMk cId="627768637" sldId="295"/>
            <ac:picMk id="10" creationId="{3C489ACE-5A27-9104-AD78-C26CCF76B76D}"/>
          </ac:picMkLst>
        </pc:picChg>
      </pc:sldChg>
      <pc:sldChg chg="addSp delSp modSp add">
        <pc:chgData name="Katherine Hannula Hill" userId="S::katherineh@withinreachwa.org::e0393684-bd2f-4a4d-b4d6-5eb0d08dbc32" providerId="AD" clId="Web-{0C03E02E-1849-3E26-95B4-7C92AE475B78}" dt="2024-05-15T22:48:54.989" v="22"/>
        <pc:sldMkLst>
          <pc:docMk/>
          <pc:sldMk cId="3613504508" sldId="299"/>
        </pc:sldMkLst>
        <pc:spChg chg="add del mod">
          <ac:chgData name="Katherine Hannula Hill" userId="S::katherineh@withinreachwa.org::e0393684-bd2f-4a4d-b4d6-5eb0d08dbc32" providerId="AD" clId="Web-{0C03E02E-1849-3E26-95B4-7C92AE475B78}" dt="2024-05-15T22:48:48.848" v="20"/>
          <ac:spMkLst>
            <pc:docMk/>
            <pc:sldMk cId="3613504508" sldId="299"/>
            <ac:spMk id="4" creationId="{A4809B22-1FCA-DBC8-5D97-B99CD13CC2B6}"/>
          </ac:spMkLst>
        </pc:spChg>
        <pc:picChg chg="del">
          <ac:chgData name="Katherine Hannula Hill" userId="S::katherineh@withinreachwa.org::e0393684-bd2f-4a4d-b4d6-5eb0d08dbc32" providerId="AD" clId="Web-{0C03E02E-1849-3E26-95B4-7C92AE475B78}" dt="2024-05-15T22:48:44.972" v="19"/>
          <ac:picMkLst>
            <pc:docMk/>
            <pc:sldMk cId="3613504508" sldId="299"/>
            <ac:picMk id="3" creationId="{CD4A21DC-516D-C5BD-2B92-A119E0F3230F}"/>
          </ac:picMkLst>
        </pc:picChg>
        <pc:picChg chg="add mod">
          <ac:chgData name="Katherine Hannula Hill" userId="S::katherineh@withinreachwa.org::e0393684-bd2f-4a4d-b4d6-5eb0d08dbc32" providerId="AD" clId="Web-{0C03E02E-1849-3E26-95B4-7C92AE475B78}" dt="2024-05-15T22:48:54.989" v="22"/>
          <ac:picMkLst>
            <pc:docMk/>
            <pc:sldMk cId="3613504508" sldId="299"/>
            <ac:picMk id="5" creationId="{B5478E2A-F891-D82F-603B-E9D5A429B09C}"/>
          </ac:picMkLst>
        </pc:picChg>
      </pc:sldChg>
      <pc:sldChg chg="add del">
        <pc:chgData name="Katherine Hannula Hill" userId="S::katherineh@withinreachwa.org::e0393684-bd2f-4a4d-b4d6-5eb0d08dbc32" providerId="AD" clId="Web-{0C03E02E-1849-3E26-95B4-7C92AE475B78}" dt="2024-05-15T22:45:39.069" v="16"/>
        <pc:sldMkLst>
          <pc:docMk/>
          <pc:sldMk cId="60808707" sldId="300"/>
        </pc:sldMkLst>
      </pc:sldChg>
      <pc:sldMasterChg chg="addSldLayout">
        <pc:chgData name="Katherine Hannula Hill" userId="S::katherineh@withinreachwa.org::e0393684-bd2f-4a4d-b4d6-5eb0d08dbc32" providerId="AD" clId="Web-{0C03E02E-1849-3E26-95B4-7C92AE475B78}" dt="2024-05-15T22:44:34.845" v="4"/>
        <pc:sldMasterMkLst>
          <pc:docMk/>
          <pc:sldMasterMk cId="0" sldId="2147483648"/>
        </pc:sldMasterMkLst>
        <pc:sldLayoutChg chg="add">
          <pc:chgData name="Katherine Hannula Hill" userId="S::katherineh@withinreachwa.org::e0393684-bd2f-4a4d-b4d6-5eb0d08dbc32" providerId="AD" clId="Web-{0C03E02E-1849-3E26-95B4-7C92AE475B78}" dt="2024-05-15T22:44:34.845" v="4"/>
          <pc:sldLayoutMkLst>
            <pc:docMk/>
            <pc:sldMasterMk cId="0" sldId="2147483648"/>
            <pc:sldLayoutMk cId="1195374545" sldId="214748366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da4baddbff_0_8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2da4baddbff_0_8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Here is another quote from a WL caller, but I think it goes to how we create all our programs at PS-WA, to break down that shame and offer a safe space for parents.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Questions? Comments?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da4baddbf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2da4baddb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Mission:</a:t>
            </a: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Shining the light on perinatal mental health to strengthen all families and communities.</a:t>
            </a: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We know that 1 in 5 birthing parents and 1 in 10 dads will be diagnosed with a perinatal mood and anxiety disorder</a:t>
            </a: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Infact a PMAD is teh #1 most common complication of pregnancy and childbirth.</a:t>
            </a: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Culture of shame and guilt and isolation- Parents should be able to do and handle it all, which we know is actually not possible.</a:t>
            </a: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 and we know that 75% of those birthing parents do not get the care they need. </a:t>
            </a: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Suicide and overdose are the leading cause of death in the first year postpartum.</a:t>
            </a: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So that is why we are here working to bring awareness around perinatal mental health issues and services to those who need them</a:t>
            </a:r>
            <a:br>
              <a:rPr lang="en">
                <a:solidFill>
                  <a:schemeClr val="dk1"/>
                </a:solidFill>
                <a:latin typeface="Montserrat"/>
                <a:ea typeface="Montserrat"/>
                <a:cs typeface="Montserrat"/>
                <a:sym typeface="Montserrat"/>
              </a:rPr>
            </a:br>
            <a:br>
              <a:rPr lang="en">
                <a:solidFill>
                  <a:schemeClr val="dk1"/>
                </a:solidFill>
                <a:latin typeface="Montserrat"/>
                <a:ea typeface="Montserrat"/>
                <a:cs typeface="Montserrat"/>
                <a:sym typeface="Montserrat"/>
              </a:rPr>
            </a:br>
            <a:endParaRPr>
              <a:solidFill>
                <a:schemeClr val="dk1"/>
              </a:solidFill>
              <a:latin typeface="Montserrat"/>
              <a:ea typeface="Montserrat"/>
              <a:cs typeface="Montserrat"/>
              <a:sym typeface="Montserrat"/>
            </a:endParaRPr>
          </a:p>
          <a:p>
            <a:pPr marL="0" lvl="0" indent="0" algn="l" rtl="0">
              <a:lnSpc>
                <a:spcPct val="80000"/>
              </a:lnSpc>
              <a:spcBef>
                <a:spcPts val="80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We go about this is by raising awareness, educating those who work with parents in the perinatal period (trying to conceive through 2 years postpartum, supporting parents through our direct services and fostering connections between all</a:t>
            </a:r>
            <a:endParaRPr>
              <a:solidFill>
                <a:schemeClr val="dk1"/>
              </a:solidFill>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da4baddbff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da4baddbf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80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Here is a list of all of out our programs, Some of which I will go into depth. the the ones I won’t I will mention here</a:t>
            </a:r>
            <a:endParaRPr>
              <a:solidFill>
                <a:schemeClr val="dk1"/>
              </a:solidFill>
              <a:latin typeface="Montserrat"/>
              <a:ea typeface="Montserrat"/>
              <a:cs typeface="Montserrat"/>
              <a:sym typeface="Montserrat"/>
            </a:endParaRPr>
          </a:p>
          <a:p>
            <a:pPr marL="457200" lvl="0" indent="-298450" algn="l" rtl="0">
              <a:lnSpc>
                <a:spcPct val="90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Free Brochures “Wondering if it is supposed to be this hard” </a:t>
            </a:r>
            <a:endParaRPr>
              <a:solidFill>
                <a:schemeClr val="dk1"/>
              </a:solidFill>
              <a:latin typeface="Montserrat"/>
              <a:ea typeface="Montserrat"/>
              <a:cs typeface="Montserrat"/>
              <a:sym typeface="Montserrat"/>
            </a:endParaRPr>
          </a:p>
          <a:p>
            <a:pPr marL="914400" lvl="1" indent="-298450" algn="l" rtl="0">
              <a:lnSpc>
                <a:spcPct val="90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English or spanish</a:t>
            </a:r>
            <a:endParaRPr>
              <a:solidFill>
                <a:schemeClr val="dk1"/>
              </a:solidFill>
              <a:latin typeface="Montserrat"/>
              <a:ea typeface="Montserrat"/>
              <a:cs typeface="Montserrat"/>
              <a:sym typeface="Montserrat"/>
            </a:endParaRPr>
          </a:p>
          <a:p>
            <a:pPr marL="914400" lvl="1" indent="-298450" algn="l" rtl="0">
              <a:lnSpc>
                <a:spcPct val="90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can order as many as you want to give out, some hospitals give it in their discharge folder to new parents, in childbirth ed classes, health clinics, etc - </a:t>
            </a:r>
            <a:endParaRPr>
              <a:solidFill>
                <a:schemeClr val="dk1"/>
              </a:solidFill>
              <a:latin typeface="Montserrat"/>
              <a:ea typeface="Montserrat"/>
              <a:cs typeface="Montserrat"/>
              <a:sym typeface="Montserrat"/>
            </a:endParaRPr>
          </a:p>
          <a:p>
            <a:pPr marL="914400" lvl="1" indent="-298450" algn="l" rtl="0">
              <a:lnSpc>
                <a:spcPct val="90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talks about the MH struggles parents might face, tips on how to manage, our services and our WL number</a:t>
            </a:r>
            <a:endParaRPr>
              <a:solidFill>
                <a:schemeClr val="dk1"/>
              </a:solidFill>
              <a:latin typeface="Montserrat"/>
              <a:ea typeface="Montserrat"/>
              <a:cs typeface="Montserrat"/>
              <a:sym typeface="Montserrat"/>
            </a:endParaRPr>
          </a:p>
          <a:p>
            <a:pPr marL="914400" lvl="1" indent="-298450" algn="l" rtl="0">
              <a:lnSpc>
                <a:spcPct val="90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Can order on our website</a:t>
            </a:r>
            <a:endParaRPr>
              <a:solidFill>
                <a:schemeClr val="dk1"/>
              </a:solidFill>
              <a:latin typeface="Montserrat"/>
              <a:ea typeface="Montserrat"/>
              <a:cs typeface="Montserrat"/>
              <a:sym typeface="Montserrat"/>
            </a:endParaRPr>
          </a:p>
          <a:p>
            <a:pPr marL="342900" lvl="1" indent="-273050" algn="l" rtl="0">
              <a:lnSpc>
                <a:spcPct val="90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Perinatal Resilience Program- peer support in King County that is funded through the county</a:t>
            </a:r>
            <a:endParaRPr>
              <a:solidFill>
                <a:schemeClr val="dk1"/>
              </a:solidFill>
              <a:latin typeface="Montserrat"/>
              <a:ea typeface="Montserrat"/>
              <a:cs typeface="Montserrat"/>
              <a:sym typeface="Montserrat"/>
            </a:endParaRPr>
          </a:p>
          <a:p>
            <a:pPr marL="342900" lvl="1" indent="-273050" algn="l" rtl="0">
              <a:lnSpc>
                <a:spcPct val="90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Professional Membership</a:t>
            </a:r>
            <a:endParaRPr>
              <a:solidFill>
                <a:schemeClr val="dk1"/>
              </a:solidFill>
              <a:latin typeface="Montserrat"/>
              <a:ea typeface="Montserrat"/>
              <a:cs typeface="Montserrat"/>
              <a:sym typeface="Montserrat"/>
            </a:endParaRPr>
          </a:p>
          <a:p>
            <a:pPr marL="342900" lvl="1" indent="-273050" algn="l" rtl="0">
              <a:lnSpc>
                <a:spcPct val="90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Consultation for Organizations and Health Care Providers- on PMADs, screenings, etc</a:t>
            </a:r>
            <a:endParaRPr>
              <a:solidFill>
                <a:schemeClr val="dk1"/>
              </a:solidFill>
              <a:latin typeface="Montserrat"/>
              <a:ea typeface="Montserrat"/>
              <a:cs typeface="Montserrat"/>
              <a:sym typeface="Montserrat"/>
            </a:endParaRPr>
          </a:p>
          <a:p>
            <a:pPr marL="342900" lvl="1" indent="-273050" algn="l" rtl="0">
              <a:lnSpc>
                <a:spcPct val="90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Online resources on our website</a:t>
            </a:r>
            <a:endParaRPr>
              <a:solidFill>
                <a:schemeClr val="dk1"/>
              </a:solidFill>
              <a:latin typeface="Montserrat"/>
              <a:ea typeface="Montserrat"/>
              <a:cs typeface="Montserrat"/>
              <a:sym typeface="Montserrat"/>
            </a:endParaRPr>
          </a:p>
          <a:p>
            <a:pPr marL="342900" lvl="1" indent="-273050" algn="l" rtl="0">
              <a:lnSpc>
                <a:spcPct val="90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Our Newsletter: 1 for parents and 1 for professionals</a:t>
            </a:r>
            <a:endParaRPr>
              <a:solidFill>
                <a:srgbClr val="606060"/>
              </a:solidFill>
              <a:highlight>
                <a:schemeClr val="lt1"/>
              </a:highlight>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da4baddbff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da4baddbff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Warm Line- </a:t>
            </a:r>
            <a:endParaRPr>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Our statewide parent support WL was started in 1991 by parents, so no parent ever had to feel alone again.</a:t>
            </a:r>
            <a:endParaRPr>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Here are some of the logistics about the Warm Line:</a:t>
            </a:r>
            <a:endParaRPr>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The WL can be reached via </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phone call, </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text,  </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email, </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we also have a form on our website to request a call back- </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we want to have as little barriers as possible for people to reach us.</a:t>
            </a:r>
            <a:endParaRPr>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The Warm Line is answered live during weekday business hours in English and Spanish</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We have a spanish Warm Line with a dedicated staff person. </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highlight>
                  <a:schemeClr val="lt1"/>
                </a:highlight>
                <a:latin typeface="Montserrat"/>
                <a:ea typeface="Montserrat"/>
                <a:cs typeface="Montserrat"/>
                <a:sym typeface="Montserrat"/>
              </a:rPr>
              <a:t>The other languages we can cover via our volunteers is Portuguese and Hebrew, but we have more coming soon!</a:t>
            </a:r>
            <a:endParaRPr>
              <a:solidFill>
                <a:schemeClr val="dk1"/>
              </a:solidFill>
              <a:highlight>
                <a:schemeClr val="lt1"/>
              </a:highlight>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We don’t want to leave parents hanging, so we have volunteers who cover evenings and weekends. </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Calls go to VM and volunteers call back usually by that evening but definitely within 14 hours</a:t>
            </a:r>
            <a:endParaRPr>
              <a:solidFill>
                <a:schemeClr val="dk1"/>
              </a:solidFill>
              <a:latin typeface="Montserrat"/>
              <a:ea typeface="Montserrat"/>
              <a:cs typeface="Montserrat"/>
              <a:sym typeface="Montserrat"/>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Anyone can reach out to the warm Line- </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parents, </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family members (we get a number of grandparents reaching out for how to support their loved ones)</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Providers, case managers etc- for resource for specific clients and information on PMH</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And we support dad’s too in all the ways we support moms. We have a dad specialist who is available to offer peer support. So when dads call they can request to speak with him.</a:t>
            </a:r>
            <a:endParaRPr>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D9D9D9"/>
                </a:highlight>
              </a:rPr>
              <a:t>Call Volume</a:t>
            </a:r>
            <a:endParaRPr>
              <a:solidFill>
                <a:schemeClr val="dk1"/>
              </a:solidFill>
              <a:highlight>
                <a:srgbClr val="D9D9D9"/>
              </a:highlight>
            </a:endParaRPr>
          </a:p>
          <a:p>
            <a:pPr marL="457200" lvl="0" indent="-298450" algn="l" rtl="0">
              <a:lnSpc>
                <a:spcPct val="115000"/>
              </a:lnSpc>
              <a:spcBef>
                <a:spcPts val="0"/>
              </a:spcBef>
              <a:spcAft>
                <a:spcPts val="0"/>
              </a:spcAft>
              <a:buClr>
                <a:schemeClr val="dk1"/>
              </a:buClr>
              <a:buSzPts val="1100"/>
              <a:buChar char="●"/>
            </a:pPr>
            <a:endParaRPr>
              <a:highlight>
                <a:srgbClr val="D9D9D9"/>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da4baddbff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2da4baddbff_0_3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we use interns, externs, and staff therapists to provide therapy and offer extensive training on PMH issues.</a:t>
            </a:r>
            <a:endParaRPr>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Telehealth therapy for people trying to conceive through 24 months postpartum.</a:t>
            </a:r>
            <a:endParaRPr b="1" i="1">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We are currently in network with Premera, Lifewise, Cigna, Molina, Aetna, Kaiser PPO, first choice and Apple Health/Medicaid</a:t>
            </a:r>
            <a:endParaRPr>
              <a:solidFill>
                <a:schemeClr val="dk1"/>
              </a:solidFill>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But </a:t>
            </a:r>
            <a:r>
              <a:rPr lang="en" b="1" i="1">
                <a:solidFill>
                  <a:schemeClr val="dk1"/>
                </a:solidFill>
                <a:latin typeface="Montserrat"/>
                <a:ea typeface="Montserrat"/>
                <a:cs typeface="Montserrat"/>
                <a:sym typeface="Montserrat"/>
              </a:rPr>
              <a:t>Services available regardless of income or insurance. </a:t>
            </a:r>
            <a:endParaRPr b="1" i="1">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b="1" i="1">
                <a:solidFill>
                  <a:schemeClr val="dk1"/>
                </a:solidFill>
                <a:latin typeface="Montserrat"/>
                <a:ea typeface="Montserrat"/>
                <a:cs typeface="Montserrat"/>
                <a:sym typeface="Montserrat"/>
              </a:rPr>
              <a:t>We offer </a:t>
            </a:r>
            <a:r>
              <a:rPr lang="en">
                <a:solidFill>
                  <a:schemeClr val="dk1"/>
                </a:solidFill>
                <a:latin typeface="Montserrat"/>
                <a:ea typeface="Montserrat"/>
                <a:cs typeface="Montserrat"/>
                <a:sym typeface="Montserrat"/>
              </a:rPr>
              <a:t>SLIDING SCALE &amp; FREE THERAPY</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highlight>
                  <a:srgbClr val="CCCCCC"/>
                </a:highlight>
                <a:latin typeface="Montserrat"/>
                <a:ea typeface="Montserrat"/>
                <a:cs typeface="Montserrat"/>
                <a:sym typeface="Montserrat"/>
              </a:rPr>
              <a:t>We can complete a benefit check to determine your out-of-pocket costs, as well as determine a sliding scale option that will work for you.</a:t>
            </a:r>
            <a:endParaRPr>
              <a:solidFill>
                <a:schemeClr val="dk1"/>
              </a:solidFill>
              <a:highlight>
                <a:srgbClr val="CCCCCC"/>
              </a:highlight>
              <a:latin typeface="Montserrat"/>
              <a:ea typeface="Montserrat"/>
              <a:cs typeface="Montserrat"/>
              <a:sym typeface="Montserrat"/>
            </a:endParaRPr>
          </a:p>
          <a:p>
            <a:pPr marL="1371600" lvl="2"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We have a full time Spanish speaking and bicultural therapist</a:t>
            </a:r>
            <a:r>
              <a:rPr lang="en">
                <a:solidFill>
                  <a:schemeClr val="dk1"/>
                </a:solidFill>
                <a:highlight>
                  <a:srgbClr val="CCCCCC"/>
                </a:highlight>
                <a:latin typeface="Montserrat"/>
                <a:ea typeface="Montserrat"/>
                <a:cs typeface="Montserrat"/>
                <a:sym typeface="Montserrat"/>
              </a:rPr>
              <a:t>	</a:t>
            </a:r>
            <a:endParaRPr b="1" i="1">
              <a:solidFill>
                <a:schemeClr val="dk1"/>
              </a:solidFill>
              <a:highlight>
                <a:srgbClr val="CCCCCC"/>
              </a:highlight>
              <a:latin typeface="Montserrat"/>
              <a:ea typeface="Montserrat"/>
              <a:cs typeface="Montserrat"/>
              <a:sym typeface="Montserrat"/>
            </a:endParaRPr>
          </a:p>
          <a:p>
            <a:pPr marL="0" lvl="0" indent="0" algn="l" rtl="0">
              <a:lnSpc>
                <a:spcPct val="115000"/>
              </a:lnSpc>
              <a:spcBef>
                <a:spcPts val="0"/>
              </a:spcBef>
              <a:spcAft>
                <a:spcPts val="0"/>
              </a:spcAft>
              <a:buSzPts val="1100"/>
              <a:buNone/>
            </a:pPr>
            <a:r>
              <a:rPr lang="en">
                <a:solidFill>
                  <a:schemeClr val="dk1"/>
                </a:solidFill>
                <a:latin typeface="Montserrat"/>
                <a:ea typeface="Montserrat"/>
                <a:cs typeface="Montserrat"/>
                <a:sym typeface="Montserrat"/>
              </a:rPr>
              <a:t>Currently we are full (after almost 5 months of being open and taking clients) and have a waitlist for all insurances, Medicaid, sliding scale, and pro bono</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But we have a few slots  available for a Spanish speaking parents</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New cohort of interns and externs starting in May so our availability should open up a bit sometime in May.</a:t>
            </a:r>
            <a:endParaRPr>
              <a:solidFill>
                <a:schemeClr val="dk1"/>
              </a:solidFill>
              <a:latin typeface="Montserrat"/>
              <a:ea typeface="Montserrat"/>
              <a:cs typeface="Montserrat"/>
              <a:sym typeface="Montserrat"/>
            </a:endParaRPr>
          </a:p>
          <a:p>
            <a:pPr marL="914400" lvl="1" indent="-298450" algn="l" rtl="0">
              <a:lnSpc>
                <a:spcPct val="115000"/>
              </a:lnSpc>
              <a:spcBef>
                <a:spcPts val="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Warm Line is here to help find therapists outside PS-W</a:t>
            </a:r>
            <a:r>
              <a:rPr lang="en">
                <a:solidFill>
                  <a:schemeClr val="dk1"/>
                </a:solidFill>
                <a:highlight>
                  <a:srgbClr val="CCCCCC"/>
                </a:highlight>
                <a:latin typeface="Montserrat"/>
                <a:ea typeface="Montserrat"/>
                <a:cs typeface="Montserrat"/>
                <a:sym typeface="Montserrat"/>
              </a:rPr>
              <a:t>	</a:t>
            </a:r>
            <a:endParaRPr b="1" i="1">
              <a:solidFill>
                <a:schemeClr val="dk1"/>
              </a:solidFill>
              <a:highlight>
                <a:srgbClr val="CCCCCC"/>
              </a:highlight>
              <a:latin typeface="Montserrat"/>
              <a:ea typeface="Montserrat"/>
              <a:cs typeface="Montserrat"/>
              <a:sym typeface="Montserrat"/>
            </a:endParaRPr>
          </a:p>
          <a:p>
            <a:pPr marL="457200" lvl="0" indent="-298450" algn="l" rtl="0">
              <a:lnSpc>
                <a:spcPct val="115000"/>
              </a:lnSpc>
              <a:spcBef>
                <a:spcPts val="0"/>
              </a:spcBef>
              <a:spcAft>
                <a:spcPts val="0"/>
              </a:spcAft>
              <a:buClr>
                <a:schemeClr val="dk1"/>
              </a:buClr>
              <a:buSzPts val="1100"/>
              <a:buFont typeface="Montserrat"/>
              <a:buChar char="●"/>
            </a:pPr>
            <a:r>
              <a:rPr lang="en">
                <a:solidFill>
                  <a:schemeClr val="dk1"/>
                </a:solidFill>
                <a:highlight>
                  <a:srgbClr val="999999"/>
                </a:highlight>
                <a:latin typeface="Montserrat"/>
                <a:ea typeface="Montserrat"/>
                <a:cs typeface="Montserrat"/>
                <a:sym typeface="Montserrat"/>
              </a:rPr>
              <a:t>Usually have a wait list but right now we are open for Medicaid, sliding scale, and probono</a:t>
            </a:r>
            <a:endParaRPr>
              <a:solidFill>
                <a:schemeClr val="dk1"/>
              </a:solidFill>
              <a:highlight>
                <a:srgbClr val="999999"/>
              </a:highlight>
              <a:latin typeface="Montserrat"/>
              <a:ea typeface="Montserrat"/>
              <a:cs typeface="Montserrat"/>
              <a:sym typeface="Montserrat"/>
            </a:endParaRPr>
          </a:p>
          <a:p>
            <a:pPr marL="0" lvl="0" indent="0" algn="l" rtl="0">
              <a:lnSpc>
                <a:spcPct val="115000"/>
              </a:lnSpc>
              <a:spcBef>
                <a:spcPts val="0"/>
              </a:spcBef>
              <a:spcAft>
                <a:spcPts val="0"/>
              </a:spcAft>
              <a:buSzPts val="1100"/>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da4baddbff_0_4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2da4baddbff_0_4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90500" lvl="0" indent="0" algn="l" rtl="0">
              <a:lnSpc>
                <a:spcPct val="140000"/>
              </a:lnSpc>
              <a:spcBef>
                <a:spcPts val="1400"/>
              </a:spcBef>
              <a:spcAft>
                <a:spcPts val="40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da4baddbff_0_5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da4baddbff_0_5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90500" lvl="0" indent="0" algn="l" rtl="0">
              <a:lnSpc>
                <a:spcPct val="115000"/>
              </a:lnSpc>
              <a:spcBef>
                <a:spcPts val="1500"/>
              </a:spcBef>
              <a:spcAft>
                <a:spcPts val="0"/>
              </a:spcAft>
              <a:buSzPts val="1100"/>
              <a:buNone/>
            </a:pPr>
            <a:r>
              <a:rPr lang="en" sz="1500">
                <a:solidFill>
                  <a:srgbClr val="606060"/>
                </a:solidFill>
                <a:highlight>
                  <a:schemeClr val="lt1"/>
                </a:highlight>
                <a:latin typeface="Montserrat"/>
                <a:ea typeface="Montserrat"/>
                <a:cs typeface="Montserrat"/>
                <a:sym typeface="Montserrat"/>
              </a:rPr>
              <a:t>Also supports people who have experienced a loss, terminated a pregnancy, or had other unexpected childbirth outcomes and may not consider themselves parents and parents who are not currently parenting due to loss, removal, etc. are also welcome in this program if they are experiencing perinatal mental health concern.</a:t>
            </a:r>
            <a:endParaRPr sz="2100">
              <a:solidFill>
                <a:srgbClr val="606060"/>
              </a:solidFill>
              <a:latin typeface="Montserrat"/>
              <a:ea typeface="Montserrat"/>
              <a:cs typeface="Montserrat"/>
              <a:sym typeface="Montserrat"/>
            </a:endParaRPr>
          </a:p>
          <a:p>
            <a:pPr marL="0" marR="190500" lvl="0" indent="0" algn="l" rtl="0">
              <a:lnSpc>
                <a:spcPct val="140000"/>
              </a:lnSpc>
              <a:spcBef>
                <a:spcPts val="2300"/>
              </a:spcBef>
              <a:spcAft>
                <a:spcPts val="400"/>
              </a:spcAft>
              <a:buSzPts val="1100"/>
              <a:buNone/>
            </a:pPr>
            <a:endParaRPr sz="1400">
              <a:solidFill>
                <a:srgbClr val="606060"/>
              </a:solidFill>
              <a:highlight>
                <a:schemeClr val="lt1"/>
              </a:highlight>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d114ad2e3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36" name="Google Shape;136;g2d114ad2e3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da4baddbff_0_6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2da4baddbff_0_6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90500" lvl="0" indent="0" algn="l" rtl="0">
              <a:lnSpc>
                <a:spcPct val="115000"/>
              </a:lnSpc>
              <a:spcBef>
                <a:spcPts val="150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How to refer to PS-WA  programs</a:t>
            </a:r>
            <a:endParaRPr>
              <a:solidFill>
                <a:schemeClr val="dk1"/>
              </a:solidFill>
              <a:latin typeface="Montserrat"/>
              <a:ea typeface="Montserrat"/>
              <a:cs typeface="Montserrat"/>
              <a:sym typeface="Montserrat"/>
            </a:endParaRPr>
          </a:p>
          <a:p>
            <a:pPr marL="457200" marR="190500" lvl="0" indent="-298450" algn="l" rtl="0">
              <a:lnSpc>
                <a:spcPct val="115000"/>
              </a:lnSpc>
              <a:spcBef>
                <a:spcPts val="150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Providers can refer clients through a form on our website or call our warm line for more information</a:t>
            </a:r>
            <a:endParaRPr>
              <a:solidFill>
                <a:schemeClr val="dk1"/>
              </a:solidFill>
              <a:latin typeface="Montserrat"/>
              <a:ea typeface="Montserrat"/>
              <a:cs typeface="Montserrat"/>
              <a:sym typeface="Montserrat"/>
            </a:endParaRPr>
          </a:p>
          <a:p>
            <a:pPr marL="914400" marR="190500" lvl="1" indent="-298450" algn="l" rtl="0">
              <a:lnSpc>
                <a:spcPct val="115000"/>
              </a:lnSpc>
              <a:spcBef>
                <a:spcPts val="150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If you know you want to refer them to the Warm Line, PERC or Thereapy program the quickest option is to fill out the referral form on our website.</a:t>
            </a:r>
            <a:endParaRPr>
              <a:solidFill>
                <a:schemeClr val="dk1"/>
              </a:solidFill>
              <a:latin typeface="Montserrat"/>
              <a:ea typeface="Montserrat"/>
              <a:cs typeface="Montserrat"/>
              <a:sym typeface="Montserrat"/>
            </a:endParaRPr>
          </a:p>
          <a:p>
            <a:pPr marL="457200" marR="190500" lvl="0" indent="-298450" algn="l" rtl="0">
              <a:lnSpc>
                <a:spcPct val="115000"/>
              </a:lnSpc>
              <a:spcBef>
                <a:spcPts val="150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parents can also fill out a form on our website or call the WArm Line</a:t>
            </a:r>
            <a:endParaRPr>
              <a:solidFill>
                <a:schemeClr val="dk1"/>
              </a:solidFill>
              <a:latin typeface="Montserrat"/>
              <a:ea typeface="Montserrat"/>
              <a:cs typeface="Montserrat"/>
              <a:sym typeface="Montserrat"/>
            </a:endParaRPr>
          </a:p>
          <a:p>
            <a:pPr marL="457200" marR="190500" lvl="0" indent="-298450" algn="l" rtl="0">
              <a:lnSpc>
                <a:spcPct val="115000"/>
              </a:lnSpc>
              <a:spcBef>
                <a:spcPts val="1500"/>
              </a:spcBef>
              <a:spcAft>
                <a:spcPts val="0"/>
              </a:spcAft>
              <a:buClr>
                <a:schemeClr val="dk1"/>
              </a:buClr>
              <a:buSzPts val="1100"/>
              <a:buFont typeface="Montserrat"/>
              <a:buChar char="●"/>
            </a:pPr>
            <a:r>
              <a:rPr lang="en">
                <a:solidFill>
                  <a:schemeClr val="dk1"/>
                </a:solidFill>
                <a:latin typeface="Montserrat"/>
                <a:ea typeface="Montserrat"/>
                <a:cs typeface="Montserrat"/>
                <a:sym typeface="Montserrat"/>
              </a:rPr>
              <a:t>But when in doubt, the WArm Line is the entry point for all our programs.</a:t>
            </a:r>
            <a:endParaRPr>
              <a:solidFill>
                <a:schemeClr val="dk1"/>
              </a:solidFill>
              <a:latin typeface="Montserrat"/>
              <a:ea typeface="Montserrat"/>
              <a:cs typeface="Montserrat"/>
              <a:sym typeface="Montserrat"/>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4" name="Google Shape;4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8" name="Google Shape;48;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9" name="Google Shape;49;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0" name="Google Shape;5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3" name="Google Shape;5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2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2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7" name="Google Shape;5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5C2A4F"/>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p2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3A3838"/>
              </a:buClr>
              <a:buSzPts val="1400"/>
              <a:buChar char="●"/>
              <a:defRPr/>
            </a:lvl1pPr>
            <a:lvl2pPr marL="914400" lvl="1" indent="-317500" algn="l">
              <a:lnSpc>
                <a:spcPct val="90000"/>
              </a:lnSpc>
              <a:spcBef>
                <a:spcPts val="1600"/>
              </a:spcBef>
              <a:spcAft>
                <a:spcPts val="0"/>
              </a:spcAft>
              <a:buClr>
                <a:srgbClr val="3A3838"/>
              </a:buClr>
              <a:buSzPts val="1400"/>
              <a:buChar char="○"/>
              <a:defRPr/>
            </a:lvl2pPr>
            <a:lvl3pPr marL="1371600" lvl="2" indent="-317500" algn="l">
              <a:lnSpc>
                <a:spcPct val="90000"/>
              </a:lnSpc>
              <a:spcBef>
                <a:spcPts val="1600"/>
              </a:spcBef>
              <a:spcAft>
                <a:spcPts val="0"/>
              </a:spcAft>
              <a:buClr>
                <a:srgbClr val="3A3838"/>
              </a:buClr>
              <a:buSzPts val="1400"/>
              <a:buChar char="■"/>
              <a:defRPr/>
            </a:lvl3pPr>
            <a:lvl4pPr marL="1828800" lvl="3" indent="-317500" algn="l">
              <a:lnSpc>
                <a:spcPct val="90000"/>
              </a:lnSpc>
              <a:spcBef>
                <a:spcPts val="1600"/>
              </a:spcBef>
              <a:spcAft>
                <a:spcPts val="0"/>
              </a:spcAft>
              <a:buClr>
                <a:srgbClr val="3A3838"/>
              </a:buClr>
              <a:buSzPts val="1400"/>
              <a:buChar char="●"/>
              <a:defRPr/>
            </a:lvl4pPr>
            <a:lvl5pPr marL="2286000" lvl="4" indent="-317500" algn="l">
              <a:lnSpc>
                <a:spcPct val="90000"/>
              </a:lnSpc>
              <a:spcBef>
                <a:spcPts val="1600"/>
              </a:spcBef>
              <a:spcAft>
                <a:spcPts val="0"/>
              </a:spcAft>
              <a:buClr>
                <a:srgbClr val="3A3838"/>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61" name="Google Shape;61;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2" name="Google Shape;62;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3" name="Google Shape;63;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MAIN_POINT_2_1">
    <p:bg>
      <p:bgPr>
        <a:solidFill>
          <a:srgbClr val="7A3A6F"/>
        </a:solidFill>
        <a:effectLst/>
      </p:bgPr>
    </p:bg>
    <p:spTree>
      <p:nvGrpSpPr>
        <p:cNvPr id="1" name="Shape 64"/>
        <p:cNvGrpSpPr/>
        <p:nvPr/>
      </p:nvGrpSpPr>
      <p:grpSpPr>
        <a:xfrm>
          <a:off x="0" y="0"/>
          <a:ext cx="0" cy="0"/>
          <a:chOff x="0" y="0"/>
          <a:chExt cx="0" cy="0"/>
        </a:xfrm>
      </p:grpSpPr>
      <p:sp>
        <p:nvSpPr>
          <p:cNvPr id="65" name="Google Shape;65;g2da4baddbff_0_856"/>
          <p:cNvSpPr txBox="1">
            <a:spLocks noGrp="1"/>
          </p:cNvSpPr>
          <p:nvPr>
            <p:ph type="title"/>
          </p:nvPr>
        </p:nvSpPr>
        <p:spPr>
          <a:xfrm>
            <a:off x="311675" y="798600"/>
            <a:ext cx="8513700" cy="354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9F39D-8307-4CDE-A948-50F12602E814}"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C2B19-5C09-4082-88F3-B61CF7A33603}" type="slidenum">
              <a:rPr lang="en-US" smtClean="0"/>
              <a:t>‹#›</a:t>
            </a:fld>
            <a:endParaRPr lang="en-US"/>
          </a:p>
        </p:txBody>
      </p:sp>
    </p:spTree>
    <p:extLst>
      <p:ext uri="{BB962C8B-B14F-4D97-AF65-F5344CB8AC3E}">
        <p14:creationId xmlns:p14="http://schemas.microsoft.com/office/powerpoint/2010/main" val="119537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ft Title with Description - Red Eyebrow">
  <p:cSld name="TITLE_AND_BODY_1">
    <p:spTree>
      <p:nvGrpSpPr>
        <p:cNvPr id="1" name="Shape 11"/>
        <p:cNvGrpSpPr/>
        <p:nvPr/>
      </p:nvGrpSpPr>
      <p:grpSpPr>
        <a:xfrm>
          <a:off x="0" y="0"/>
          <a:ext cx="0" cy="0"/>
          <a:chOff x="0" y="0"/>
          <a:chExt cx="0" cy="0"/>
        </a:xfrm>
      </p:grpSpPr>
      <p:sp>
        <p:nvSpPr>
          <p:cNvPr id="12" name="Google Shape;12;g2da4baddbff_0_96"/>
          <p:cNvSpPr txBox="1">
            <a:spLocks noGrp="1"/>
          </p:cNvSpPr>
          <p:nvPr>
            <p:ph type="title"/>
          </p:nvPr>
        </p:nvSpPr>
        <p:spPr>
          <a:xfrm>
            <a:off x="940425" y="1818050"/>
            <a:ext cx="8203500" cy="62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600" i="0">
                <a:solidFill>
                  <a:srgbClr val="7A3A6F"/>
                </a:solidFill>
              </a:defRPr>
            </a:lvl1pPr>
            <a:lvl2pPr lvl="1" algn="l">
              <a:lnSpc>
                <a:spcPct val="100000"/>
              </a:lnSpc>
              <a:spcBef>
                <a:spcPts val="0"/>
              </a:spcBef>
              <a:spcAft>
                <a:spcPts val="0"/>
              </a:spcAft>
              <a:buSzPts val="2800"/>
              <a:buNone/>
              <a:defRPr sz="3000">
                <a:latin typeface="Arial"/>
                <a:ea typeface="Arial"/>
                <a:cs typeface="Arial"/>
                <a:sym typeface="Arial"/>
              </a:defRPr>
            </a:lvl2pPr>
            <a:lvl3pPr lvl="2" algn="l">
              <a:lnSpc>
                <a:spcPct val="100000"/>
              </a:lnSpc>
              <a:spcBef>
                <a:spcPts val="0"/>
              </a:spcBef>
              <a:spcAft>
                <a:spcPts val="0"/>
              </a:spcAft>
              <a:buSzPts val="2800"/>
              <a:buNone/>
              <a:defRPr sz="3000">
                <a:latin typeface="Arial"/>
                <a:ea typeface="Arial"/>
                <a:cs typeface="Arial"/>
                <a:sym typeface="Arial"/>
              </a:defRPr>
            </a:lvl3pPr>
            <a:lvl4pPr lvl="3" algn="l">
              <a:lnSpc>
                <a:spcPct val="100000"/>
              </a:lnSpc>
              <a:spcBef>
                <a:spcPts val="0"/>
              </a:spcBef>
              <a:spcAft>
                <a:spcPts val="0"/>
              </a:spcAft>
              <a:buSzPts val="2800"/>
              <a:buNone/>
              <a:defRPr sz="3000">
                <a:latin typeface="Arial"/>
                <a:ea typeface="Arial"/>
                <a:cs typeface="Arial"/>
                <a:sym typeface="Arial"/>
              </a:defRPr>
            </a:lvl4pPr>
            <a:lvl5pPr lvl="4" algn="l">
              <a:lnSpc>
                <a:spcPct val="100000"/>
              </a:lnSpc>
              <a:spcBef>
                <a:spcPts val="0"/>
              </a:spcBef>
              <a:spcAft>
                <a:spcPts val="0"/>
              </a:spcAft>
              <a:buSzPts val="2800"/>
              <a:buNone/>
              <a:defRPr sz="3000">
                <a:latin typeface="Arial"/>
                <a:ea typeface="Arial"/>
                <a:cs typeface="Arial"/>
                <a:sym typeface="Arial"/>
              </a:defRPr>
            </a:lvl5pPr>
            <a:lvl6pPr lvl="5" algn="l">
              <a:lnSpc>
                <a:spcPct val="100000"/>
              </a:lnSpc>
              <a:spcBef>
                <a:spcPts val="0"/>
              </a:spcBef>
              <a:spcAft>
                <a:spcPts val="0"/>
              </a:spcAft>
              <a:buSzPts val="2800"/>
              <a:buNone/>
              <a:defRPr sz="3000">
                <a:latin typeface="Arial"/>
                <a:ea typeface="Arial"/>
                <a:cs typeface="Arial"/>
                <a:sym typeface="Arial"/>
              </a:defRPr>
            </a:lvl6pPr>
            <a:lvl7pPr lvl="6" algn="l">
              <a:lnSpc>
                <a:spcPct val="100000"/>
              </a:lnSpc>
              <a:spcBef>
                <a:spcPts val="0"/>
              </a:spcBef>
              <a:spcAft>
                <a:spcPts val="0"/>
              </a:spcAft>
              <a:buSzPts val="2800"/>
              <a:buNone/>
              <a:defRPr sz="3000">
                <a:latin typeface="Arial"/>
                <a:ea typeface="Arial"/>
                <a:cs typeface="Arial"/>
                <a:sym typeface="Arial"/>
              </a:defRPr>
            </a:lvl7pPr>
            <a:lvl8pPr lvl="7" algn="l">
              <a:lnSpc>
                <a:spcPct val="100000"/>
              </a:lnSpc>
              <a:spcBef>
                <a:spcPts val="0"/>
              </a:spcBef>
              <a:spcAft>
                <a:spcPts val="0"/>
              </a:spcAft>
              <a:buSzPts val="2800"/>
              <a:buNone/>
              <a:defRPr sz="3000">
                <a:latin typeface="Arial"/>
                <a:ea typeface="Arial"/>
                <a:cs typeface="Arial"/>
                <a:sym typeface="Arial"/>
              </a:defRPr>
            </a:lvl8pPr>
            <a:lvl9pPr lvl="8" algn="l">
              <a:lnSpc>
                <a:spcPct val="100000"/>
              </a:lnSpc>
              <a:spcBef>
                <a:spcPts val="0"/>
              </a:spcBef>
              <a:spcAft>
                <a:spcPts val="0"/>
              </a:spcAft>
              <a:buSzPts val="2800"/>
              <a:buNone/>
              <a:defRPr sz="3000">
                <a:latin typeface="Arial"/>
                <a:ea typeface="Arial"/>
                <a:cs typeface="Arial"/>
                <a:sym typeface="Arial"/>
              </a:defRPr>
            </a:lvl9pPr>
          </a:lstStyle>
          <a:p>
            <a:endParaRPr/>
          </a:p>
        </p:txBody>
      </p:sp>
      <p:sp>
        <p:nvSpPr>
          <p:cNvPr id="13" name="Google Shape;13;g2da4baddbff_0_96"/>
          <p:cNvSpPr txBox="1">
            <a:spLocks noGrp="1"/>
          </p:cNvSpPr>
          <p:nvPr>
            <p:ph type="subTitle" idx="1"/>
          </p:nvPr>
        </p:nvSpPr>
        <p:spPr>
          <a:xfrm>
            <a:off x="940425" y="2476575"/>
            <a:ext cx="3931800" cy="573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solidFill>
                  <a:srgbClr val="606060"/>
                </a:solidFill>
                <a:latin typeface="Montserrat Light"/>
                <a:ea typeface="Montserrat Light"/>
                <a:cs typeface="Montserrat Light"/>
                <a:sym typeface="Montserrat Light"/>
              </a:defRPr>
            </a:lvl1pPr>
            <a:lvl2pPr lvl="1" algn="l">
              <a:lnSpc>
                <a:spcPct val="115000"/>
              </a:lnSpc>
              <a:spcBef>
                <a:spcPts val="0"/>
              </a:spcBef>
              <a:spcAft>
                <a:spcPts val="0"/>
              </a:spcAft>
              <a:buSzPts val="1400"/>
              <a:buNone/>
              <a:defRPr>
                <a:solidFill>
                  <a:srgbClr val="606060"/>
                </a:solidFill>
              </a:defRPr>
            </a:lvl2pPr>
            <a:lvl3pPr lvl="2" algn="l">
              <a:lnSpc>
                <a:spcPct val="115000"/>
              </a:lnSpc>
              <a:spcBef>
                <a:spcPts val="0"/>
              </a:spcBef>
              <a:spcAft>
                <a:spcPts val="0"/>
              </a:spcAft>
              <a:buSzPts val="1400"/>
              <a:buNone/>
              <a:defRPr>
                <a:solidFill>
                  <a:srgbClr val="606060"/>
                </a:solidFill>
              </a:defRPr>
            </a:lvl3pPr>
            <a:lvl4pPr lvl="3" algn="l">
              <a:lnSpc>
                <a:spcPct val="115000"/>
              </a:lnSpc>
              <a:spcBef>
                <a:spcPts val="0"/>
              </a:spcBef>
              <a:spcAft>
                <a:spcPts val="0"/>
              </a:spcAft>
              <a:buSzPts val="1400"/>
              <a:buNone/>
              <a:defRPr>
                <a:solidFill>
                  <a:srgbClr val="606060"/>
                </a:solidFill>
              </a:defRPr>
            </a:lvl4pPr>
            <a:lvl5pPr lvl="4" algn="l">
              <a:lnSpc>
                <a:spcPct val="115000"/>
              </a:lnSpc>
              <a:spcBef>
                <a:spcPts val="0"/>
              </a:spcBef>
              <a:spcAft>
                <a:spcPts val="0"/>
              </a:spcAft>
              <a:buSzPts val="1400"/>
              <a:buNone/>
              <a:defRPr>
                <a:solidFill>
                  <a:srgbClr val="606060"/>
                </a:solidFill>
              </a:defRPr>
            </a:lvl5pPr>
            <a:lvl6pPr lvl="5" algn="l">
              <a:lnSpc>
                <a:spcPct val="115000"/>
              </a:lnSpc>
              <a:spcBef>
                <a:spcPts val="0"/>
              </a:spcBef>
              <a:spcAft>
                <a:spcPts val="0"/>
              </a:spcAft>
              <a:buSzPts val="1400"/>
              <a:buNone/>
              <a:defRPr>
                <a:solidFill>
                  <a:srgbClr val="606060"/>
                </a:solidFill>
              </a:defRPr>
            </a:lvl6pPr>
            <a:lvl7pPr lvl="6" algn="l">
              <a:lnSpc>
                <a:spcPct val="115000"/>
              </a:lnSpc>
              <a:spcBef>
                <a:spcPts val="0"/>
              </a:spcBef>
              <a:spcAft>
                <a:spcPts val="0"/>
              </a:spcAft>
              <a:buSzPts val="1400"/>
              <a:buNone/>
              <a:defRPr>
                <a:solidFill>
                  <a:srgbClr val="606060"/>
                </a:solidFill>
              </a:defRPr>
            </a:lvl7pPr>
            <a:lvl8pPr lvl="7" algn="l">
              <a:lnSpc>
                <a:spcPct val="115000"/>
              </a:lnSpc>
              <a:spcBef>
                <a:spcPts val="0"/>
              </a:spcBef>
              <a:spcAft>
                <a:spcPts val="0"/>
              </a:spcAft>
              <a:buSzPts val="1400"/>
              <a:buNone/>
              <a:defRPr>
                <a:solidFill>
                  <a:srgbClr val="606060"/>
                </a:solidFill>
              </a:defRPr>
            </a:lvl8pPr>
            <a:lvl9pPr lvl="8" algn="l">
              <a:lnSpc>
                <a:spcPct val="115000"/>
              </a:lnSpc>
              <a:spcBef>
                <a:spcPts val="0"/>
              </a:spcBef>
              <a:spcAft>
                <a:spcPts val="0"/>
              </a:spcAft>
              <a:buSzPts val="1400"/>
              <a:buNone/>
              <a:defRPr>
                <a:solidFill>
                  <a:srgbClr val="606060"/>
                </a:solidFill>
              </a:defRPr>
            </a:lvl9pPr>
          </a:lstStyle>
          <a:p>
            <a:endParaRPr/>
          </a:p>
        </p:txBody>
      </p:sp>
      <p:sp>
        <p:nvSpPr>
          <p:cNvPr id="14" name="Google Shape;14;g2da4baddbff_0_96"/>
          <p:cNvSpPr txBox="1">
            <a:spLocks noGrp="1"/>
          </p:cNvSpPr>
          <p:nvPr>
            <p:ph type="subTitle" idx="2"/>
          </p:nvPr>
        </p:nvSpPr>
        <p:spPr>
          <a:xfrm>
            <a:off x="1036225" y="1454750"/>
            <a:ext cx="1371000" cy="329700"/>
          </a:xfrm>
          <a:prstGeom prst="rect">
            <a:avLst/>
          </a:prstGeom>
          <a:solidFill>
            <a:srgbClr val="7A3A6F"/>
          </a:solid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sz="1000" b="1">
                <a:solidFill>
                  <a:srgbClr val="FFFFFF"/>
                </a:solidFill>
              </a:defRPr>
            </a:lvl1pPr>
            <a:lvl2pPr lvl="1" algn="ctr">
              <a:lnSpc>
                <a:spcPct val="115000"/>
              </a:lnSpc>
              <a:spcBef>
                <a:spcPts val="0"/>
              </a:spcBef>
              <a:spcAft>
                <a:spcPts val="0"/>
              </a:spcAft>
              <a:buSzPts val="1400"/>
              <a:buNone/>
              <a:defRPr sz="1000" b="1">
                <a:solidFill>
                  <a:srgbClr val="FFFFFF"/>
                </a:solidFill>
              </a:defRPr>
            </a:lvl2pPr>
            <a:lvl3pPr lvl="2" algn="ctr">
              <a:lnSpc>
                <a:spcPct val="115000"/>
              </a:lnSpc>
              <a:spcBef>
                <a:spcPts val="0"/>
              </a:spcBef>
              <a:spcAft>
                <a:spcPts val="0"/>
              </a:spcAft>
              <a:buSzPts val="1400"/>
              <a:buNone/>
              <a:defRPr sz="1000" b="1">
                <a:solidFill>
                  <a:srgbClr val="FFFFFF"/>
                </a:solidFill>
              </a:defRPr>
            </a:lvl3pPr>
            <a:lvl4pPr lvl="3" algn="ctr">
              <a:lnSpc>
                <a:spcPct val="115000"/>
              </a:lnSpc>
              <a:spcBef>
                <a:spcPts val="0"/>
              </a:spcBef>
              <a:spcAft>
                <a:spcPts val="0"/>
              </a:spcAft>
              <a:buSzPts val="1400"/>
              <a:buNone/>
              <a:defRPr sz="1000" b="1">
                <a:solidFill>
                  <a:srgbClr val="FFFFFF"/>
                </a:solidFill>
              </a:defRPr>
            </a:lvl4pPr>
            <a:lvl5pPr lvl="4" algn="ctr">
              <a:lnSpc>
                <a:spcPct val="115000"/>
              </a:lnSpc>
              <a:spcBef>
                <a:spcPts val="0"/>
              </a:spcBef>
              <a:spcAft>
                <a:spcPts val="0"/>
              </a:spcAft>
              <a:buSzPts val="1400"/>
              <a:buNone/>
              <a:defRPr sz="1000" b="1">
                <a:solidFill>
                  <a:srgbClr val="FFFFFF"/>
                </a:solidFill>
              </a:defRPr>
            </a:lvl5pPr>
            <a:lvl6pPr lvl="5" algn="ctr">
              <a:lnSpc>
                <a:spcPct val="115000"/>
              </a:lnSpc>
              <a:spcBef>
                <a:spcPts val="0"/>
              </a:spcBef>
              <a:spcAft>
                <a:spcPts val="0"/>
              </a:spcAft>
              <a:buSzPts val="1400"/>
              <a:buNone/>
              <a:defRPr sz="1000" b="1">
                <a:solidFill>
                  <a:srgbClr val="FFFFFF"/>
                </a:solidFill>
              </a:defRPr>
            </a:lvl6pPr>
            <a:lvl7pPr lvl="6" algn="ctr">
              <a:lnSpc>
                <a:spcPct val="115000"/>
              </a:lnSpc>
              <a:spcBef>
                <a:spcPts val="0"/>
              </a:spcBef>
              <a:spcAft>
                <a:spcPts val="0"/>
              </a:spcAft>
              <a:buSzPts val="1400"/>
              <a:buNone/>
              <a:defRPr sz="1000" b="1">
                <a:solidFill>
                  <a:srgbClr val="FFFFFF"/>
                </a:solidFill>
              </a:defRPr>
            </a:lvl7pPr>
            <a:lvl8pPr lvl="7" algn="ctr">
              <a:lnSpc>
                <a:spcPct val="115000"/>
              </a:lnSpc>
              <a:spcBef>
                <a:spcPts val="0"/>
              </a:spcBef>
              <a:spcAft>
                <a:spcPts val="0"/>
              </a:spcAft>
              <a:buSzPts val="1400"/>
              <a:buNone/>
              <a:defRPr sz="1000" b="1">
                <a:solidFill>
                  <a:srgbClr val="FFFFFF"/>
                </a:solidFill>
              </a:defRPr>
            </a:lvl8pPr>
            <a:lvl9pPr lvl="8" algn="ctr">
              <a:lnSpc>
                <a:spcPct val="115000"/>
              </a:lnSpc>
              <a:spcBef>
                <a:spcPts val="0"/>
              </a:spcBef>
              <a:spcAft>
                <a:spcPts val="0"/>
              </a:spcAft>
              <a:buSzPts val="1400"/>
              <a:buNone/>
              <a:defRPr sz="1000" b="1">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S-WA Basic">
  <p:cSld name="PS-WA Basic">
    <p:spTree>
      <p:nvGrpSpPr>
        <p:cNvPr id="1" name="Shape 15"/>
        <p:cNvGrpSpPr/>
        <p:nvPr/>
      </p:nvGrpSpPr>
      <p:grpSpPr>
        <a:xfrm>
          <a:off x="0" y="0"/>
          <a:ext cx="0" cy="0"/>
          <a:chOff x="0" y="0"/>
          <a:chExt cx="0" cy="0"/>
        </a:xfrm>
      </p:grpSpPr>
      <p:sp>
        <p:nvSpPr>
          <p:cNvPr id="16" name="Google Shape;16;g2d114ad2e3f_0_85"/>
          <p:cNvSpPr txBox="1">
            <a:spLocks noGrp="1"/>
          </p:cNvSpPr>
          <p:nvPr>
            <p:ph type="title"/>
          </p:nvPr>
        </p:nvSpPr>
        <p:spPr>
          <a:xfrm>
            <a:off x="722313" y="1158481"/>
            <a:ext cx="7772400" cy="1021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783A63"/>
              </a:buClr>
              <a:buSzPts val="3000"/>
              <a:buFont typeface="Montserrat Medium"/>
              <a:buNone/>
              <a:defRPr sz="3000" b="0" i="0" cap="none">
                <a:solidFill>
                  <a:srgbClr val="783A63"/>
                </a:solidFill>
                <a:latin typeface="Montserrat Medium"/>
                <a:ea typeface="Montserrat Medium"/>
                <a:cs typeface="Montserrat Medium"/>
                <a:sym typeface="Montserrat Medium"/>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g2d114ad2e3f_0_85"/>
          <p:cNvSpPr txBox="1">
            <a:spLocks noGrp="1"/>
          </p:cNvSpPr>
          <p:nvPr>
            <p:ph type="body" idx="1"/>
          </p:nvPr>
        </p:nvSpPr>
        <p:spPr>
          <a:xfrm>
            <a:off x="722313" y="1760920"/>
            <a:ext cx="7772400" cy="11253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000000"/>
              </a:buClr>
              <a:buSzPts val="1500"/>
              <a:buFont typeface="Montserrat"/>
              <a:buNone/>
              <a:defRPr sz="1500">
                <a:solidFill>
                  <a:srgbClr val="000000"/>
                </a:solidFill>
                <a:latin typeface="Montserrat"/>
                <a:ea typeface="Montserrat"/>
                <a:cs typeface="Montserrat"/>
                <a:sym typeface="Montserrat"/>
              </a:defRPr>
            </a:lvl1pPr>
            <a:lvl2pPr marL="914400" lvl="1" indent="-228600" algn="l">
              <a:lnSpc>
                <a:spcPct val="90000"/>
              </a:lnSpc>
              <a:spcBef>
                <a:spcPts val="40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marL="1371600" lvl="2" indent="-228600" algn="l">
              <a:lnSpc>
                <a:spcPct val="90000"/>
              </a:lnSpc>
              <a:spcBef>
                <a:spcPts val="400"/>
              </a:spcBef>
              <a:spcAft>
                <a:spcPts val="0"/>
              </a:spcAft>
              <a:buClr>
                <a:srgbClr val="000000"/>
              </a:buClr>
              <a:buSzPts val="1200"/>
              <a:buFont typeface="Montserrat"/>
              <a:buNone/>
              <a:defRPr sz="1200">
                <a:solidFill>
                  <a:srgbClr val="000000"/>
                </a:solidFill>
                <a:latin typeface="Montserrat"/>
                <a:ea typeface="Montserrat"/>
                <a:cs typeface="Montserrat"/>
                <a:sym typeface="Montserrat"/>
              </a:defRPr>
            </a:lvl3pPr>
            <a:lvl4pPr marL="1828800" lvl="3" indent="-228600" algn="l">
              <a:lnSpc>
                <a:spcPct val="90000"/>
              </a:lnSpc>
              <a:spcBef>
                <a:spcPts val="400"/>
              </a:spcBef>
              <a:spcAft>
                <a:spcPts val="0"/>
              </a:spcAft>
              <a:buClr>
                <a:srgbClr val="000000"/>
              </a:buClr>
              <a:buSzPts val="1100"/>
              <a:buFont typeface="Montserrat"/>
              <a:buNone/>
              <a:defRPr sz="1100">
                <a:solidFill>
                  <a:srgbClr val="000000"/>
                </a:solidFill>
                <a:latin typeface="Montserrat"/>
                <a:ea typeface="Montserrat"/>
                <a:cs typeface="Montserrat"/>
                <a:sym typeface="Montserrat"/>
              </a:defRPr>
            </a:lvl4pPr>
            <a:lvl5pPr marL="2286000" lvl="4" indent="-228600" algn="l">
              <a:lnSpc>
                <a:spcPct val="90000"/>
              </a:lnSpc>
              <a:spcBef>
                <a:spcPts val="400"/>
              </a:spcBef>
              <a:spcAft>
                <a:spcPts val="0"/>
              </a:spcAft>
              <a:buClr>
                <a:srgbClr val="000000"/>
              </a:buClr>
              <a:buSzPts val="1100"/>
              <a:buFont typeface="Montserrat"/>
              <a:buNone/>
              <a:defRPr sz="1100">
                <a:solidFill>
                  <a:srgbClr val="000000"/>
                </a:solidFill>
                <a:latin typeface="Montserrat"/>
                <a:ea typeface="Montserrat"/>
                <a:cs typeface="Montserrat"/>
                <a:sym typeface="Montserrat"/>
              </a:defRPr>
            </a:lvl5pPr>
            <a:lvl6pPr marL="2743200" lvl="5" indent="-228600" algn="l">
              <a:lnSpc>
                <a:spcPct val="90000"/>
              </a:lnSpc>
              <a:spcBef>
                <a:spcPts val="400"/>
              </a:spcBef>
              <a:spcAft>
                <a:spcPts val="0"/>
              </a:spcAft>
              <a:buClr>
                <a:srgbClr val="000000"/>
              </a:buClr>
              <a:buSzPts val="1100"/>
              <a:buFont typeface="Montserrat"/>
              <a:buNone/>
              <a:defRPr sz="1100">
                <a:solidFill>
                  <a:srgbClr val="000000"/>
                </a:solidFill>
                <a:latin typeface="Montserrat"/>
                <a:ea typeface="Montserrat"/>
                <a:cs typeface="Montserrat"/>
                <a:sym typeface="Montserrat"/>
              </a:defRPr>
            </a:lvl6pPr>
            <a:lvl7pPr marL="3200400" lvl="6" indent="-228600" algn="l">
              <a:lnSpc>
                <a:spcPct val="90000"/>
              </a:lnSpc>
              <a:spcBef>
                <a:spcPts val="400"/>
              </a:spcBef>
              <a:spcAft>
                <a:spcPts val="0"/>
              </a:spcAft>
              <a:buClr>
                <a:srgbClr val="000000"/>
              </a:buClr>
              <a:buSzPts val="1100"/>
              <a:buFont typeface="Montserrat"/>
              <a:buNone/>
              <a:defRPr sz="1100">
                <a:solidFill>
                  <a:srgbClr val="000000"/>
                </a:solidFill>
                <a:latin typeface="Montserrat"/>
                <a:ea typeface="Montserrat"/>
                <a:cs typeface="Montserrat"/>
                <a:sym typeface="Montserrat"/>
              </a:defRPr>
            </a:lvl7pPr>
            <a:lvl8pPr marL="3657600" lvl="7" indent="-228600" algn="l">
              <a:lnSpc>
                <a:spcPct val="90000"/>
              </a:lnSpc>
              <a:spcBef>
                <a:spcPts val="400"/>
              </a:spcBef>
              <a:spcAft>
                <a:spcPts val="0"/>
              </a:spcAft>
              <a:buClr>
                <a:srgbClr val="000000"/>
              </a:buClr>
              <a:buSzPts val="1100"/>
              <a:buFont typeface="Montserrat"/>
              <a:buNone/>
              <a:defRPr sz="1100">
                <a:solidFill>
                  <a:srgbClr val="000000"/>
                </a:solidFill>
                <a:latin typeface="Montserrat"/>
                <a:ea typeface="Montserrat"/>
                <a:cs typeface="Montserrat"/>
                <a:sym typeface="Montserrat"/>
              </a:defRPr>
            </a:lvl8pPr>
            <a:lvl9pPr marL="4114800" lvl="8" indent="-228600" algn="l">
              <a:lnSpc>
                <a:spcPct val="90000"/>
              </a:lnSpc>
              <a:spcBef>
                <a:spcPts val="400"/>
              </a:spcBef>
              <a:spcAft>
                <a:spcPts val="0"/>
              </a:spcAft>
              <a:buClr>
                <a:srgbClr val="000000"/>
              </a:buClr>
              <a:buSzPts val="1100"/>
              <a:buFont typeface="Montserrat"/>
              <a:buNone/>
              <a:defRPr sz="1100">
                <a:solidFill>
                  <a:srgbClr val="000000"/>
                </a:solidFill>
                <a:latin typeface="Montserrat"/>
                <a:ea typeface="Montserrat"/>
                <a:cs typeface="Montserrat"/>
                <a:sym typeface="Montserrat"/>
              </a:defRPr>
            </a:lvl9pPr>
          </a:lstStyle>
          <a:p>
            <a:endParaRPr/>
          </a:p>
        </p:txBody>
      </p:sp>
      <p:sp>
        <p:nvSpPr>
          <p:cNvPr id="18" name="Google Shape;18;g2d114ad2e3f_0_85"/>
          <p:cNvSpPr txBox="1">
            <a:spLocks noGrp="1"/>
          </p:cNvSpPr>
          <p:nvPr>
            <p:ph type="body" idx="2"/>
          </p:nvPr>
        </p:nvSpPr>
        <p:spPr>
          <a:xfrm>
            <a:off x="1865313" y="3391427"/>
            <a:ext cx="5486400" cy="603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100"/>
              <a:buNone/>
              <a:defRPr sz="1100">
                <a:solidFill>
                  <a:schemeClr val="dk1"/>
                </a:solidFill>
                <a:latin typeface="Montserrat Light"/>
                <a:ea typeface="Montserrat Light"/>
                <a:cs typeface="Montserrat Light"/>
                <a:sym typeface="Montserrat Light"/>
              </a:defRPr>
            </a:lvl1pPr>
            <a:lvl2pPr marL="914400" lvl="1" indent="-228600" algn="l">
              <a:lnSpc>
                <a:spcPct val="90000"/>
              </a:lnSpc>
              <a:spcBef>
                <a:spcPts val="400"/>
              </a:spcBef>
              <a:spcAft>
                <a:spcPts val="0"/>
              </a:spcAft>
              <a:buClr>
                <a:srgbClr val="3A3838"/>
              </a:buClr>
              <a:buSzPts val="900"/>
              <a:buNone/>
              <a:defRPr sz="900"/>
            </a:lvl2pPr>
            <a:lvl3pPr marL="1371600" lvl="2" indent="-228600" algn="l">
              <a:lnSpc>
                <a:spcPct val="90000"/>
              </a:lnSpc>
              <a:spcBef>
                <a:spcPts val="400"/>
              </a:spcBef>
              <a:spcAft>
                <a:spcPts val="0"/>
              </a:spcAft>
              <a:buClr>
                <a:srgbClr val="3A3838"/>
              </a:buClr>
              <a:buSzPts val="800"/>
              <a:buNone/>
              <a:defRPr sz="800"/>
            </a:lvl3pPr>
            <a:lvl4pPr marL="1828800" lvl="3" indent="-228600" algn="l">
              <a:lnSpc>
                <a:spcPct val="90000"/>
              </a:lnSpc>
              <a:spcBef>
                <a:spcPts val="400"/>
              </a:spcBef>
              <a:spcAft>
                <a:spcPts val="0"/>
              </a:spcAft>
              <a:buClr>
                <a:srgbClr val="3A3838"/>
              </a:buClr>
              <a:buSzPts val="700"/>
              <a:buNone/>
              <a:defRPr sz="700"/>
            </a:lvl4pPr>
            <a:lvl5pPr marL="2286000" lvl="4" indent="-228600" algn="l">
              <a:lnSpc>
                <a:spcPct val="90000"/>
              </a:lnSpc>
              <a:spcBef>
                <a:spcPts val="400"/>
              </a:spcBef>
              <a:spcAft>
                <a:spcPts val="0"/>
              </a:spcAft>
              <a:buClr>
                <a:srgbClr val="3A3838"/>
              </a:buClr>
              <a:buSzPts val="700"/>
              <a:buNone/>
              <a:defRPr sz="700"/>
            </a:lvl5pPr>
            <a:lvl6pPr marL="2743200" lvl="5" indent="-228600" algn="l">
              <a:lnSpc>
                <a:spcPct val="90000"/>
              </a:lnSpc>
              <a:spcBef>
                <a:spcPts val="400"/>
              </a:spcBef>
              <a:spcAft>
                <a:spcPts val="0"/>
              </a:spcAft>
              <a:buClr>
                <a:schemeClr val="dk1"/>
              </a:buClr>
              <a:buSzPts val="700"/>
              <a:buNone/>
              <a:defRPr sz="700"/>
            </a:lvl6pPr>
            <a:lvl7pPr marL="3200400" lvl="6" indent="-228600" algn="l">
              <a:lnSpc>
                <a:spcPct val="90000"/>
              </a:lnSpc>
              <a:spcBef>
                <a:spcPts val="400"/>
              </a:spcBef>
              <a:spcAft>
                <a:spcPts val="0"/>
              </a:spcAft>
              <a:buClr>
                <a:schemeClr val="dk1"/>
              </a:buClr>
              <a:buSzPts val="700"/>
              <a:buNone/>
              <a:defRPr sz="700"/>
            </a:lvl7pPr>
            <a:lvl8pPr marL="3657600" lvl="7" indent="-228600" algn="l">
              <a:lnSpc>
                <a:spcPct val="90000"/>
              </a:lnSpc>
              <a:spcBef>
                <a:spcPts val="400"/>
              </a:spcBef>
              <a:spcAft>
                <a:spcPts val="0"/>
              </a:spcAft>
              <a:buClr>
                <a:schemeClr val="dk1"/>
              </a:buClr>
              <a:buSzPts val="700"/>
              <a:buNone/>
              <a:defRPr sz="700"/>
            </a:lvl8pPr>
            <a:lvl9pPr marL="4114800" lvl="8" indent="-228600" algn="l">
              <a:lnSpc>
                <a:spcPct val="90000"/>
              </a:lnSpc>
              <a:spcBef>
                <a:spcPts val="400"/>
              </a:spcBef>
              <a:spcAft>
                <a:spcPts val="0"/>
              </a:spcAft>
              <a:buClr>
                <a:schemeClr val="dk1"/>
              </a:buClr>
              <a:buSzPts val="700"/>
              <a:buNone/>
              <a:defRPr sz="7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1" name="Google Shape;21;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2" name="Google Shape;2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5" name="Google Shape;2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9" name="Google Shape;2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0" name="Google Shape;40;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1" name="Google Shape;4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0" y="3989388"/>
            <a:ext cx="6858000" cy="868362"/>
          </a:xfrm>
        </p:spPr>
        <p:txBody>
          <a:bodyPr>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lnSpc>
                <a:spcPct val="100000"/>
              </a:lnSpc>
            </a:pPr>
            <a:r>
              <a:rPr lang="en-US" sz="3000"/>
              <a:t>TITLE SLIDE: Photo Option 3</a:t>
            </a:r>
          </a:p>
          <a:p>
            <a:pPr lvl="0" algn="l">
              <a:lnSpc>
                <a:spcPct val="100000"/>
              </a:lnSpc>
            </a:pPr>
            <a:r>
              <a:rPr lang="en-US" sz="1650">
                <a:solidFill>
                  <a:prstClr val="black"/>
                </a:solidFill>
              </a:rPr>
              <a:t>[Copy photo &amp; replace photo on Title Slide: Option 1]</a:t>
            </a:r>
          </a:p>
          <a:p>
            <a:pPr algn="l">
              <a:lnSpc>
                <a:spcPct val="100000"/>
              </a:lnSpc>
            </a:pPr>
            <a:endParaRPr lang="en-US" sz="3000"/>
          </a:p>
        </p:txBody>
      </p:sp>
      <p:pic>
        <p:nvPicPr>
          <p:cNvPr id="3" name="Picture 2" descr="A person holding a baby&#10;&#10;Description automatically generated">
            <a:extLst>
              <a:ext uri="{FF2B5EF4-FFF2-40B4-BE49-F238E27FC236}">
                <a16:creationId xmlns:a16="http://schemas.microsoft.com/office/drawing/2014/main" id="{D6A27859-C155-73B0-CE1E-64DB7B94B068}"/>
              </a:ext>
            </a:extLst>
          </p:cNvPr>
          <p:cNvPicPr>
            <a:picLocks noChangeAspect="1"/>
          </p:cNvPicPr>
          <p:nvPr/>
        </p:nvPicPr>
        <p:blipFill>
          <a:blip r:embed="rId2"/>
          <a:stretch>
            <a:fillRect/>
          </a:stretch>
        </p:blipFill>
        <p:spPr>
          <a:xfrm>
            <a:off x="1" y="185951"/>
            <a:ext cx="9143999" cy="4771598"/>
          </a:xfrm>
          <a:prstGeom prst="rect">
            <a:avLst/>
          </a:prstGeom>
        </p:spPr>
      </p:pic>
    </p:spTree>
    <p:extLst>
      <p:ext uri="{BB962C8B-B14F-4D97-AF65-F5344CB8AC3E}">
        <p14:creationId xmlns:p14="http://schemas.microsoft.com/office/powerpoint/2010/main" val="30758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da4baddbff_0_481"/>
          <p:cNvSpPr txBox="1"/>
          <p:nvPr/>
        </p:nvSpPr>
        <p:spPr>
          <a:xfrm>
            <a:off x="479700" y="97150"/>
            <a:ext cx="8184600" cy="579900"/>
          </a:xfrm>
          <a:prstGeom prst="rect">
            <a:avLst/>
          </a:prstGeom>
          <a:noFill/>
          <a:ln>
            <a:noFill/>
          </a:ln>
        </p:spPr>
        <p:txBody>
          <a:bodyPr spcFirstLastPara="1" wrap="square" lIns="51425" tIns="51425" rIns="51425" bIns="5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7A3A6F"/>
                </a:solidFill>
                <a:latin typeface="Montserrat"/>
                <a:ea typeface="Montserrat"/>
                <a:cs typeface="Montserrat"/>
                <a:sym typeface="Montserrat"/>
              </a:rPr>
              <a:t>Parent Resilient Program (PERC)</a:t>
            </a:r>
            <a:endParaRPr sz="2800" b="1" i="0" u="none" strike="noStrike" cap="none">
              <a:solidFill>
                <a:srgbClr val="7A3A6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7A3A6F"/>
                </a:solidFill>
                <a:latin typeface="Montserrat"/>
                <a:ea typeface="Montserrat"/>
                <a:cs typeface="Montserrat"/>
                <a:sym typeface="Montserrat"/>
              </a:rPr>
              <a:t>in King and Skagit Counties</a:t>
            </a:r>
            <a:endParaRPr sz="2800" b="1" i="0" u="none" strike="noStrike" cap="none">
              <a:solidFill>
                <a:srgbClr val="7A3A6F"/>
              </a:solidFill>
              <a:latin typeface="Montserrat"/>
              <a:ea typeface="Montserrat"/>
              <a:cs typeface="Montserrat"/>
              <a:sym typeface="Montserrat"/>
            </a:endParaRPr>
          </a:p>
        </p:txBody>
      </p:sp>
      <p:sp>
        <p:nvSpPr>
          <p:cNvPr id="117" name="Google Shape;117;g2da4baddbff_0_481"/>
          <p:cNvSpPr txBox="1">
            <a:spLocks noGrp="1"/>
          </p:cNvSpPr>
          <p:nvPr>
            <p:ph type="subTitle" idx="2"/>
          </p:nvPr>
        </p:nvSpPr>
        <p:spPr>
          <a:xfrm>
            <a:off x="3354900" y="1005275"/>
            <a:ext cx="5608200" cy="1489200"/>
          </a:xfrm>
          <a:prstGeom prst="rect">
            <a:avLst/>
          </a:prstGeom>
          <a:noFill/>
          <a:ln>
            <a:noFill/>
          </a:ln>
        </p:spPr>
        <p:txBody>
          <a:bodyPr spcFirstLastPara="1" wrap="square" lIns="91425" tIns="91425" rIns="91425" bIns="91425" anchor="t" anchorCtr="0">
            <a:noAutofit/>
          </a:bodyPr>
          <a:lstStyle/>
          <a:p>
            <a:pPr marL="0" marR="190500" lvl="0" indent="0" algn="l" rtl="0">
              <a:lnSpc>
                <a:spcPct val="100000"/>
              </a:lnSpc>
              <a:spcBef>
                <a:spcPts val="1400"/>
              </a:spcBef>
              <a:spcAft>
                <a:spcPts val="0"/>
              </a:spcAft>
              <a:buSzPts val="1800"/>
              <a:buNone/>
            </a:pPr>
            <a:r>
              <a:rPr lang="en" sz="1600">
                <a:solidFill>
                  <a:srgbClr val="606060"/>
                </a:solidFill>
                <a:highlight>
                  <a:schemeClr val="lt1"/>
                </a:highlight>
                <a:latin typeface="Montserrat"/>
                <a:ea typeface="Montserrat"/>
                <a:cs typeface="Montserrat"/>
                <a:sym typeface="Montserrat"/>
              </a:rPr>
              <a:t>Parent Resilience Specialists (PRS):</a:t>
            </a:r>
            <a:endParaRPr sz="1600">
              <a:solidFill>
                <a:srgbClr val="606060"/>
              </a:solidFill>
              <a:highlight>
                <a:schemeClr val="lt1"/>
              </a:highlight>
              <a:latin typeface="Montserrat"/>
              <a:ea typeface="Montserrat"/>
              <a:cs typeface="Montserrat"/>
              <a:sym typeface="Montserrat"/>
            </a:endParaRPr>
          </a:p>
          <a:p>
            <a:pPr marL="0" marR="190500" lvl="0" indent="0" algn="l" rtl="0">
              <a:lnSpc>
                <a:spcPct val="100000"/>
              </a:lnSpc>
              <a:spcBef>
                <a:spcPts val="400"/>
              </a:spcBef>
              <a:spcAft>
                <a:spcPts val="0"/>
              </a:spcAft>
              <a:buSzPts val="1800"/>
              <a:buNone/>
            </a:pPr>
            <a:endParaRPr sz="600" b="0">
              <a:solidFill>
                <a:srgbClr val="606060"/>
              </a:solidFill>
              <a:highlight>
                <a:schemeClr val="lt1"/>
              </a:highlight>
              <a:latin typeface="Montserrat"/>
              <a:ea typeface="Montserrat"/>
              <a:cs typeface="Montserrat"/>
              <a:sym typeface="Montserrat"/>
            </a:endParaRPr>
          </a:p>
          <a:p>
            <a:pPr marL="457200" marR="190500" lvl="0" indent="-342900" algn="l" rtl="0">
              <a:lnSpc>
                <a:spcPct val="100000"/>
              </a:lnSpc>
              <a:spcBef>
                <a:spcPts val="400"/>
              </a:spcBef>
              <a:spcAft>
                <a:spcPts val="0"/>
              </a:spcAft>
              <a:buClr>
                <a:srgbClr val="606060"/>
              </a:buClr>
              <a:buSzPts val="1800"/>
              <a:buFont typeface="Montserrat"/>
              <a:buChar char="●"/>
            </a:pPr>
            <a:r>
              <a:rPr lang="en" sz="1600" b="0">
                <a:solidFill>
                  <a:srgbClr val="606060"/>
                </a:solidFill>
                <a:highlight>
                  <a:schemeClr val="lt1"/>
                </a:highlight>
                <a:latin typeface="Montserrat"/>
                <a:ea typeface="Montserrat"/>
                <a:cs typeface="Montserrat"/>
                <a:sym typeface="Montserrat"/>
              </a:rPr>
              <a:t>Support via phone, text, video chat &amp; in-person</a:t>
            </a:r>
            <a:endParaRPr sz="1600" b="0">
              <a:solidFill>
                <a:srgbClr val="606060"/>
              </a:solidFill>
              <a:highlight>
                <a:schemeClr val="lt1"/>
              </a:highlight>
              <a:latin typeface="Montserrat"/>
              <a:ea typeface="Montserrat"/>
              <a:cs typeface="Montserrat"/>
              <a:sym typeface="Montserrat"/>
            </a:endParaRPr>
          </a:p>
          <a:p>
            <a:pPr marL="0" marR="190500" lvl="0" indent="0" algn="l" rtl="0">
              <a:lnSpc>
                <a:spcPct val="100000"/>
              </a:lnSpc>
              <a:spcBef>
                <a:spcPts val="400"/>
              </a:spcBef>
              <a:spcAft>
                <a:spcPts val="0"/>
              </a:spcAft>
              <a:buSzPts val="1800"/>
              <a:buNone/>
            </a:pPr>
            <a:endParaRPr sz="600" b="0">
              <a:solidFill>
                <a:srgbClr val="606060"/>
              </a:solidFill>
              <a:highlight>
                <a:schemeClr val="lt1"/>
              </a:highlight>
              <a:latin typeface="Montserrat"/>
              <a:ea typeface="Montserrat"/>
              <a:cs typeface="Montserrat"/>
              <a:sym typeface="Montserrat"/>
            </a:endParaRPr>
          </a:p>
          <a:p>
            <a:pPr marL="457200" marR="190500" lvl="0" indent="-342900" algn="l" rtl="0">
              <a:lnSpc>
                <a:spcPct val="100000"/>
              </a:lnSpc>
              <a:spcBef>
                <a:spcPts val="0"/>
              </a:spcBef>
              <a:spcAft>
                <a:spcPts val="0"/>
              </a:spcAft>
              <a:buClr>
                <a:srgbClr val="606060"/>
              </a:buClr>
              <a:buSzPts val="1800"/>
              <a:buFont typeface="Montserrat"/>
              <a:buChar char="●"/>
            </a:pPr>
            <a:r>
              <a:rPr lang="en" sz="1600" b="0">
                <a:solidFill>
                  <a:srgbClr val="606060"/>
                </a:solidFill>
                <a:highlight>
                  <a:schemeClr val="lt1"/>
                </a:highlight>
                <a:latin typeface="Montserrat"/>
                <a:ea typeface="Montserrat"/>
                <a:cs typeface="Montserrat"/>
                <a:sym typeface="Montserrat"/>
              </a:rPr>
              <a:t>As many weeks or months as needed </a:t>
            </a:r>
            <a:endParaRPr sz="1600" b="0">
              <a:solidFill>
                <a:srgbClr val="606060"/>
              </a:solidFill>
              <a:highlight>
                <a:schemeClr val="lt1"/>
              </a:highlight>
              <a:latin typeface="Montserrat"/>
              <a:ea typeface="Montserrat"/>
              <a:cs typeface="Montserrat"/>
              <a:sym typeface="Montserrat"/>
            </a:endParaRPr>
          </a:p>
          <a:p>
            <a:pPr marL="0" marR="190500" lvl="0" indent="0" algn="l" rtl="0">
              <a:lnSpc>
                <a:spcPct val="100000"/>
              </a:lnSpc>
              <a:spcBef>
                <a:spcPts val="400"/>
              </a:spcBef>
              <a:spcAft>
                <a:spcPts val="0"/>
              </a:spcAft>
              <a:buSzPts val="1800"/>
              <a:buNone/>
            </a:pPr>
            <a:endParaRPr sz="600" b="0">
              <a:solidFill>
                <a:srgbClr val="606060"/>
              </a:solidFill>
              <a:highlight>
                <a:schemeClr val="lt1"/>
              </a:highlight>
              <a:latin typeface="Montserrat"/>
              <a:ea typeface="Montserrat"/>
              <a:cs typeface="Montserrat"/>
              <a:sym typeface="Montserrat"/>
            </a:endParaRPr>
          </a:p>
          <a:p>
            <a:pPr marL="457200" marR="190500" lvl="0" indent="-323850" algn="l" rtl="0">
              <a:lnSpc>
                <a:spcPct val="100000"/>
              </a:lnSpc>
              <a:spcBef>
                <a:spcPts val="400"/>
              </a:spcBef>
              <a:spcAft>
                <a:spcPts val="0"/>
              </a:spcAft>
              <a:buClr>
                <a:srgbClr val="606060"/>
              </a:buClr>
              <a:buSzPts val="1500"/>
              <a:buFont typeface="Montserrat"/>
              <a:buChar char="●"/>
            </a:pPr>
            <a:r>
              <a:rPr lang="en" sz="1600" b="0">
                <a:solidFill>
                  <a:srgbClr val="606060"/>
                </a:solidFill>
                <a:highlight>
                  <a:schemeClr val="lt1"/>
                </a:highlight>
                <a:latin typeface="Montserrat"/>
                <a:ea typeface="Montserrat"/>
                <a:cs typeface="Montserrat"/>
                <a:sym typeface="Montserrat"/>
              </a:rPr>
              <a:t>Culturally-matched peer mental health support</a:t>
            </a:r>
            <a:endParaRPr sz="1600" b="0">
              <a:solidFill>
                <a:srgbClr val="606060"/>
              </a:solidFill>
              <a:highlight>
                <a:schemeClr val="lt1"/>
              </a:highlight>
              <a:latin typeface="Montserrat"/>
              <a:ea typeface="Montserrat"/>
              <a:cs typeface="Montserrat"/>
              <a:sym typeface="Montserrat"/>
            </a:endParaRPr>
          </a:p>
          <a:p>
            <a:pPr marL="0" marR="190500" lvl="0" indent="0" algn="l" rtl="0">
              <a:lnSpc>
                <a:spcPct val="100000"/>
              </a:lnSpc>
              <a:spcBef>
                <a:spcPts val="400"/>
              </a:spcBef>
              <a:spcAft>
                <a:spcPts val="0"/>
              </a:spcAft>
              <a:buSzPts val="1800"/>
              <a:buNone/>
            </a:pPr>
            <a:endParaRPr sz="600" b="0">
              <a:solidFill>
                <a:srgbClr val="606060"/>
              </a:solidFill>
              <a:highlight>
                <a:schemeClr val="lt1"/>
              </a:highlight>
              <a:latin typeface="Montserrat"/>
              <a:ea typeface="Montserrat"/>
              <a:cs typeface="Montserrat"/>
              <a:sym typeface="Montserrat"/>
            </a:endParaRPr>
          </a:p>
          <a:p>
            <a:pPr marL="457200" marR="190500" lvl="0" indent="-342900" algn="l" rtl="0">
              <a:lnSpc>
                <a:spcPct val="100000"/>
              </a:lnSpc>
              <a:spcBef>
                <a:spcPts val="400"/>
              </a:spcBef>
              <a:spcAft>
                <a:spcPts val="400"/>
              </a:spcAft>
              <a:buClr>
                <a:srgbClr val="606060"/>
              </a:buClr>
              <a:buSzPts val="1800"/>
              <a:buFont typeface="Montserrat"/>
              <a:buChar char="●"/>
            </a:pPr>
            <a:r>
              <a:rPr lang="en" sz="1600" b="0">
                <a:solidFill>
                  <a:srgbClr val="606060"/>
                </a:solidFill>
                <a:highlight>
                  <a:schemeClr val="lt1"/>
                </a:highlight>
                <a:latin typeface="Montserrat"/>
                <a:ea typeface="Montserrat"/>
                <a:cs typeface="Montserrat"/>
                <a:sym typeface="Montserrat"/>
              </a:rPr>
              <a:t>Offer tailored, creative, and flexible wellness strategies by working together to identify and support individuals.</a:t>
            </a:r>
            <a:r>
              <a:rPr lang="en" sz="2100" b="0">
                <a:solidFill>
                  <a:srgbClr val="606060"/>
                </a:solidFill>
                <a:latin typeface="Montserrat"/>
                <a:ea typeface="Montserrat"/>
                <a:cs typeface="Montserrat"/>
                <a:sym typeface="Montserrat"/>
              </a:rPr>
              <a:t> </a:t>
            </a:r>
            <a:endParaRPr b="0">
              <a:solidFill>
                <a:srgbClr val="000000"/>
              </a:solidFill>
              <a:latin typeface="Montserrat"/>
              <a:ea typeface="Montserrat"/>
              <a:cs typeface="Montserrat"/>
              <a:sym typeface="Montserrat"/>
            </a:endParaRPr>
          </a:p>
        </p:txBody>
      </p:sp>
      <p:sp>
        <p:nvSpPr>
          <p:cNvPr id="118" name="Google Shape;118;g2da4baddbff_0_481"/>
          <p:cNvSpPr/>
          <p:nvPr/>
        </p:nvSpPr>
        <p:spPr>
          <a:xfrm>
            <a:off x="0" y="1249650"/>
            <a:ext cx="166500" cy="264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 name="Google Shape;119;g2da4baddbff_0_481"/>
          <p:cNvPicPr preferRelativeResize="0"/>
          <p:nvPr/>
        </p:nvPicPr>
        <p:blipFill rotWithShape="1">
          <a:blip r:embed="rId3">
            <a:alphaModFix/>
          </a:blip>
          <a:srcRect b="27022"/>
          <a:stretch/>
        </p:blipFill>
        <p:spPr>
          <a:xfrm>
            <a:off x="8434449" y="4535625"/>
            <a:ext cx="640425" cy="458200"/>
          </a:xfrm>
          <a:prstGeom prst="rect">
            <a:avLst/>
          </a:prstGeom>
          <a:noFill/>
          <a:ln>
            <a:noFill/>
          </a:ln>
        </p:spPr>
      </p:pic>
      <p:sp>
        <p:nvSpPr>
          <p:cNvPr id="120" name="Google Shape;120;g2da4baddbff_0_481"/>
          <p:cNvSpPr/>
          <p:nvPr/>
        </p:nvSpPr>
        <p:spPr>
          <a:xfrm>
            <a:off x="0" y="1249650"/>
            <a:ext cx="166500" cy="264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2da4baddbff_0_481"/>
          <p:cNvSpPr txBox="1">
            <a:spLocks noGrp="1"/>
          </p:cNvSpPr>
          <p:nvPr>
            <p:ph type="subTitle" idx="2"/>
          </p:nvPr>
        </p:nvSpPr>
        <p:spPr>
          <a:xfrm>
            <a:off x="102150" y="4013425"/>
            <a:ext cx="8420700" cy="98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5200"/>
              <a:buFont typeface="Arial"/>
              <a:buNone/>
            </a:pPr>
            <a:endParaRPr sz="1500">
              <a:solidFill>
                <a:srgbClr val="A00178"/>
              </a:solidFill>
              <a:highlight>
                <a:schemeClr val="lt1"/>
              </a:highlight>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5200"/>
              <a:buFont typeface="Arial"/>
              <a:buNone/>
            </a:pPr>
            <a:r>
              <a:rPr lang="en" sz="1500" i="1">
                <a:solidFill>
                  <a:srgbClr val="A00178"/>
                </a:solidFill>
                <a:highlight>
                  <a:schemeClr val="lt1"/>
                </a:highlight>
                <a:latin typeface="Montserrat"/>
                <a:ea typeface="Montserrat"/>
                <a:cs typeface="Montserrat"/>
                <a:sym typeface="Montserrat"/>
              </a:rPr>
              <a:t>“I </a:t>
            </a:r>
            <a:r>
              <a:rPr lang="en" sz="1500" i="1" u="sng">
                <a:solidFill>
                  <a:srgbClr val="A00178"/>
                </a:solidFill>
                <a:highlight>
                  <a:schemeClr val="lt1"/>
                </a:highlight>
                <a:latin typeface="Montserrat"/>
                <a:ea typeface="Montserrat"/>
                <a:cs typeface="Montserrat"/>
                <a:sym typeface="Montserrat"/>
              </a:rPr>
              <a:t>feel more confident in my parenting</a:t>
            </a:r>
            <a:r>
              <a:rPr lang="en" sz="1500" i="1">
                <a:solidFill>
                  <a:srgbClr val="A00178"/>
                </a:solidFill>
                <a:highlight>
                  <a:schemeClr val="lt1"/>
                </a:highlight>
                <a:latin typeface="Montserrat"/>
                <a:ea typeface="Montserrat"/>
                <a:cs typeface="Montserrat"/>
                <a:sym typeface="Montserrat"/>
              </a:rPr>
              <a:t> and my experience as an immigrant parent felt more normalized and </a:t>
            </a:r>
            <a:r>
              <a:rPr lang="en" sz="1500" i="1" u="sng">
                <a:solidFill>
                  <a:srgbClr val="A00178"/>
                </a:solidFill>
                <a:highlight>
                  <a:schemeClr val="lt1"/>
                </a:highlight>
                <a:latin typeface="Montserrat"/>
                <a:ea typeface="Montserrat"/>
                <a:cs typeface="Montserrat"/>
                <a:sym typeface="Montserrat"/>
              </a:rPr>
              <a:t>(My PRS) has been able to help me get connected to more social support”</a:t>
            </a:r>
            <a:endParaRPr sz="2300" i="1">
              <a:solidFill>
                <a:srgbClr val="A00178"/>
              </a:solidFill>
            </a:endParaRPr>
          </a:p>
        </p:txBody>
      </p:sp>
      <p:pic>
        <p:nvPicPr>
          <p:cNvPr id="122" name="Google Shape;122;g2da4baddbff_0_481"/>
          <p:cNvPicPr preferRelativeResize="0"/>
          <p:nvPr/>
        </p:nvPicPr>
        <p:blipFill rotWithShape="1">
          <a:blip r:embed="rId4">
            <a:alphaModFix/>
          </a:blip>
          <a:srcRect/>
          <a:stretch/>
        </p:blipFill>
        <p:spPr>
          <a:xfrm>
            <a:off x="64853" y="1249651"/>
            <a:ext cx="3174397" cy="29473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da4baddbff_0_577"/>
          <p:cNvSpPr/>
          <p:nvPr/>
        </p:nvSpPr>
        <p:spPr>
          <a:xfrm>
            <a:off x="0" y="0"/>
            <a:ext cx="2425200" cy="5143500"/>
          </a:xfrm>
          <a:prstGeom prst="rect">
            <a:avLst/>
          </a:prstGeom>
          <a:solidFill>
            <a:srgbClr val="7A3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55559"/>
              </a:solidFill>
              <a:latin typeface="Arial"/>
              <a:ea typeface="Arial"/>
              <a:cs typeface="Arial"/>
              <a:sym typeface="Arial"/>
            </a:endParaRPr>
          </a:p>
        </p:txBody>
      </p:sp>
      <p:sp>
        <p:nvSpPr>
          <p:cNvPr id="128" name="Google Shape;128;g2da4baddbff_0_577"/>
          <p:cNvSpPr txBox="1"/>
          <p:nvPr/>
        </p:nvSpPr>
        <p:spPr>
          <a:xfrm>
            <a:off x="166500" y="159075"/>
            <a:ext cx="2561400" cy="672900"/>
          </a:xfrm>
          <a:prstGeom prst="rect">
            <a:avLst/>
          </a:prstGeom>
          <a:noFill/>
          <a:ln>
            <a:noFill/>
          </a:ln>
        </p:spPr>
        <p:txBody>
          <a:bodyPr spcFirstLastPara="1" wrap="square" lIns="51425" tIns="51425" rIns="51425" bIns="5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FFFFFF"/>
                </a:solidFill>
                <a:latin typeface="Montserrat"/>
                <a:ea typeface="Montserrat"/>
                <a:cs typeface="Montserrat"/>
                <a:sym typeface="Montserrat"/>
              </a:rPr>
              <a:t>Parent Resilience Program</a:t>
            </a:r>
            <a:endParaRPr sz="28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FFFFFF"/>
                </a:solidFill>
                <a:latin typeface="Montserrat"/>
                <a:ea typeface="Montserrat"/>
                <a:cs typeface="Montserrat"/>
                <a:sym typeface="Montserrat"/>
              </a:rPr>
              <a:t>(PERC) </a:t>
            </a:r>
            <a:endParaRPr sz="2800" b="1" i="0" u="none" strike="noStrike" cap="none">
              <a:solidFill>
                <a:srgbClr val="FFFFFF"/>
              </a:solidFill>
              <a:latin typeface="Montserrat"/>
              <a:ea typeface="Montserrat"/>
              <a:cs typeface="Montserrat"/>
              <a:sym typeface="Montserrat"/>
            </a:endParaRPr>
          </a:p>
        </p:txBody>
      </p:sp>
      <p:sp>
        <p:nvSpPr>
          <p:cNvPr id="129" name="Google Shape;129;g2da4baddbff_0_577"/>
          <p:cNvSpPr txBox="1">
            <a:spLocks noGrp="1"/>
          </p:cNvSpPr>
          <p:nvPr>
            <p:ph type="subTitle" idx="2"/>
          </p:nvPr>
        </p:nvSpPr>
        <p:spPr>
          <a:xfrm>
            <a:off x="2491350" y="38750"/>
            <a:ext cx="6528000" cy="2019000"/>
          </a:xfrm>
          <a:prstGeom prst="rect">
            <a:avLst/>
          </a:prstGeom>
          <a:noFill/>
          <a:ln>
            <a:noFill/>
          </a:ln>
        </p:spPr>
        <p:txBody>
          <a:bodyPr spcFirstLastPara="1" wrap="square" lIns="91425" tIns="91425" rIns="91425" bIns="91425" anchor="t" anchorCtr="0">
            <a:noAutofit/>
          </a:bodyPr>
          <a:lstStyle/>
          <a:p>
            <a:pPr marL="457200" marR="190500" lvl="0" indent="-336550" algn="l" rtl="0">
              <a:lnSpc>
                <a:spcPct val="100000"/>
              </a:lnSpc>
              <a:spcBef>
                <a:spcPts val="0"/>
              </a:spcBef>
              <a:spcAft>
                <a:spcPts val="0"/>
              </a:spcAft>
              <a:buClr>
                <a:srgbClr val="606060"/>
              </a:buClr>
              <a:buSzPts val="1700"/>
              <a:buFont typeface="Montserrat"/>
              <a:buChar char="●"/>
            </a:pPr>
            <a:r>
              <a:rPr lang="en" sz="1700" b="0">
                <a:solidFill>
                  <a:srgbClr val="606060"/>
                </a:solidFill>
                <a:highlight>
                  <a:schemeClr val="lt1"/>
                </a:highlight>
                <a:latin typeface="Montserrat"/>
                <a:ea typeface="Montserrat"/>
                <a:cs typeface="Montserrat"/>
                <a:sym typeface="Montserrat"/>
              </a:rPr>
              <a:t>Serve pregnant people and new parents who are at risk, or experiencing, mental health concerns related to childbearing</a:t>
            </a:r>
            <a:endParaRPr sz="1500" b="0">
              <a:solidFill>
                <a:srgbClr val="606060"/>
              </a:solidFill>
              <a:highlight>
                <a:schemeClr val="lt1"/>
              </a:highlight>
              <a:latin typeface="Montserrat"/>
              <a:ea typeface="Montserrat"/>
              <a:cs typeface="Montserrat"/>
              <a:sym typeface="Montserrat"/>
            </a:endParaRPr>
          </a:p>
          <a:p>
            <a:pPr marL="457200" marR="190500" lvl="0" indent="-336550" algn="l" rtl="0">
              <a:lnSpc>
                <a:spcPct val="100000"/>
              </a:lnSpc>
              <a:spcBef>
                <a:spcPts val="2300"/>
              </a:spcBef>
              <a:spcAft>
                <a:spcPts val="0"/>
              </a:spcAft>
              <a:buClr>
                <a:srgbClr val="606060"/>
              </a:buClr>
              <a:buSzPts val="1700"/>
              <a:buFont typeface="Montserrat"/>
              <a:buChar char="●"/>
            </a:pPr>
            <a:r>
              <a:rPr lang="en" sz="1700" b="0">
                <a:solidFill>
                  <a:srgbClr val="606060"/>
                </a:solidFill>
                <a:highlight>
                  <a:schemeClr val="lt1"/>
                </a:highlight>
                <a:latin typeface="Montserrat"/>
                <a:ea typeface="Montserrat"/>
                <a:cs typeface="Montserrat"/>
                <a:sym typeface="Montserrat"/>
              </a:rPr>
              <a:t>Provide culturally-matched services to three specific populations (Indigenous, Latinx, and US-Born Black/African American) in two languages (English &amp; Spanish)</a:t>
            </a:r>
            <a:endParaRPr sz="1700" b="0">
              <a:solidFill>
                <a:srgbClr val="606060"/>
              </a:solidFill>
              <a:highlight>
                <a:schemeClr val="lt1"/>
              </a:highlight>
              <a:latin typeface="Montserrat"/>
              <a:ea typeface="Montserrat"/>
              <a:cs typeface="Montserrat"/>
              <a:sym typeface="Montserrat"/>
            </a:endParaRPr>
          </a:p>
          <a:p>
            <a:pPr marL="457200" marR="190500" lvl="0" indent="0" algn="l" rtl="0">
              <a:lnSpc>
                <a:spcPct val="100000"/>
              </a:lnSpc>
              <a:spcBef>
                <a:spcPts val="2300"/>
              </a:spcBef>
              <a:spcAft>
                <a:spcPts val="0"/>
              </a:spcAft>
              <a:buSzPts val="1800"/>
              <a:buNone/>
            </a:pPr>
            <a:endParaRPr sz="1700" b="0">
              <a:solidFill>
                <a:srgbClr val="606060"/>
              </a:solidFill>
              <a:highlight>
                <a:schemeClr val="lt1"/>
              </a:highlight>
              <a:latin typeface="Montserrat"/>
              <a:ea typeface="Montserrat"/>
              <a:cs typeface="Montserrat"/>
              <a:sym typeface="Montserrat"/>
            </a:endParaRPr>
          </a:p>
          <a:p>
            <a:pPr marL="457200" marR="190500" lvl="0" indent="0" algn="l" rtl="0">
              <a:lnSpc>
                <a:spcPct val="115000"/>
              </a:lnSpc>
              <a:spcBef>
                <a:spcPts val="0"/>
              </a:spcBef>
              <a:spcAft>
                <a:spcPts val="0"/>
              </a:spcAft>
              <a:buSzPts val="1800"/>
              <a:buNone/>
            </a:pPr>
            <a:endParaRPr sz="2200" b="0">
              <a:solidFill>
                <a:srgbClr val="606060"/>
              </a:solidFill>
              <a:latin typeface="Montserrat"/>
              <a:ea typeface="Montserrat"/>
              <a:cs typeface="Montserrat"/>
              <a:sym typeface="Montserrat"/>
            </a:endParaRPr>
          </a:p>
        </p:txBody>
      </p:sp>
      <p:pic>
        <p:nvPicPr>
          <p:cNvPr id="130" name="Google Shape;130;g2da4baddbff_0_577"/>
          <p:cNvPicPr preferRelativeResize="0"/>
          <p:nvPr/>
        </p:nvPicPr>
        <p:blipFill rotWithShape="1">
          <a:blip r:embed="rId3">
            <a:alphaModFix/>
          </a:blip>
          <a:srcRect b="27022"/>
          <a:stretch/>
        </p:blipFill>
        <p:spPr>
          <a:xfrm>
            <a:off x="8434449" y="4535625"/>
            <a:ext cx="640425" cy="458200"/>
          </a:xfrm>
          <a:prstGeom prst="rect">
            <a:avLst/>
          </a:prstGeom>
          <a:noFill/>
          <a:ln>
            <a:noFill/>
          </a:ln>
        </p:spPr>
      </p:pic>
      <p:sp>
        <p:nvSpPr>
          <p:cNvPr id="131" name="Google Shape;131;g2da4baddbff_0_577"/>
          <p:cNvSpPr txBox="1"/>
          <p:nvPr/>
        </p:nvSpPr>
        <p:spPr>
          <a:xfrm>
            <a:off x="109425" y="2267625"/>
            <a:ext cx="2123400" cy="250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5200"/>
              <a:buFont typeface="Arial"/>
              <a:buNone/>
            </a:pPr>
            <a:r>
              <a:rPr lang="en" sz="1700" b="1" i="1" u="none" strike="noStrike" cap="none">
                <a:solidFill>
                  <a:schemeClr val="lt1"/>
                </a:solidFill>
                <a:latin typeface="Montserrat"/>
                <a:ea typeface="Montserrat"/>
                <a:cs typeface="Montserrat"/>
                <a:sym typeface="Montserrat"/>
              </a:rPr>
              <a:t>“[PERC has] helped me feel more focused on myself and family, I’m </a:t>
            </a:r>
            <a:r>
              <a:rPr lang="en" sz="1700" b="1" i="1" u="sng" strike="noStrike" cap="none">
                <a:solidFill>
                  <a:schemeClr val="lt1"/>
                </a:solidFill>
                <a:latin typeface="Montserrat"/>
                <a:ea typeface="Montserrat"/>
                <a:cs typeface="Montserrat"/>
                <a:sym typeface="Montserrat"/>
              </a:rPr>
              <a:t>feeling less impacted by judgement/anxiety</a:t>
            </a:r>
            <a:r>
              <a:rPr lang="en" sz="1700" b="1" i="1" u="none" strike="noStrike" cap="none">
                <a:solidFill>
                  <a:schemeClr val="lt1"/>
                </a:solidFill>
                <a:latin typeface="Montserrat"/>
                <a:ea typeface="Montserrat"/>
                <a:cs typeface="Montserrat"/>
                <a:sym typeface="Montserrat"/>
              </a:rPr>
              <a:t>”</a:t>
            </a:r>
            <a:endParaRPr sz="1700" b="1" i="1"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Arial"/>
              <a:ea typeface="Arial"/>
              <a:cs typeface="Arial"/>
              <a:sym typeface="Arial"/>
            </a:endParaRPr>
          </a:p>
        </p:txBody>
      </p:sp>
      <p:pic>
        <p:nvPicPr>
          <p:cNvPr id="132" name="Google Shape;132;g2da4baddbff_0_577"/>
          <p:cNvPicPr preferRelativeResize="0"/>
          <p:nvPr/>
        </p:nvPicPr>
        <p:blipFill rotWithShape="1">
          <a:blip r:embed="rId4">
            <a:alphaModFix/>
          </a:blip>
          <a:srcRect/>
          <a:stretch/>
        </p:blipFill>
        <p:spPr>
          <a:xfrm>
            <a:off x="6361701" y="2057754"/>
            <a:ext cx="2561400" cy="2325896"/>
          </a:xfrm>
          <a:prstGeom prst="rect">
            <a:avLst/>
          </a:prstGeom>
          <a:solidFill>
            <a:srgbClr val="7A3A6F"/>
          </a:solidFill>
          <a:ln>
            <a:noFill/>
          </a:ln>
        </p:spPr>
      </p:pic>
      <p:sp>
        <p:nvSpPr>
          <p:cNvPr id="133" name="Google Shape;133;g2da4baddbff_0_577"/>
          <p:cNvSpPr txBox="1"/>
          <p:nvPr/>
        </p:nvSpPr>
        <p:spPr>
          <a:xfrm>
            <a:off x="2373200" y="2138100"/>
            <a:ext cx="3988500" cy="3005400"/>
          </a:xfrm>
          <a:prstGeom prst="rect">
            <a:avLst/>
          </a:prstGeom>
          <a:noFill/>
          <a:ln>
            <a:noFill/>
          </a:ln>
        </p:spPr>
        <p:txBody>
          <a:bodyPr spcFirstLastPara="1" wrap="square" lIns="91425" tIns="91425" rIns="91425" bIns="91425" anchor="t" anchorCtr="0">
            <a:noAutofit/>
          </a:bodyPr>
          <a:lstStyle/>
          <a:p>
            <a:pPr marL="457200" marR="190500" lvl="0" indent="-336550" algn="l" rtl="0">
              <a:lnSpc>
                <a:spcPct val="115000"/>
              </a:lnSpc>
              <a:spcBef>
                <a:spcPts val="0"/>
              </a:spcBef>
              <a:spcAft>
                <a:spcPts val="0"/>
              </a:spcAft>
              <a:buClr>
                <a:srgbClr val="606060"/>
              </a:buClr>
              <a:buSzPts val="1700"/>
              <a:buFont typeface="Montserrat"/>
              <a:buChar char="●"/>
            </a:pPr>
            <a:r>
              <a:rPr lang="en" sz="1700" b="0" i="0" u="none" strike="noStrike" cap="none">
                <a:solidFill>
                  <a:srgbClr val="606060"/>
                </a:solidFill>
                <a:highlight>
                  <a:schemeClr val="lt1"/>
                </a:highlight>
                <a:latin typeface="Montserrat"/>
                <a:ea typeface="Montserrat"/>
                <a:cs typeface="Montserrat"/>
                <a:sym typeface="Montserrat"/>
              </a:rPr>
              <a:t>Also support people who:</a:t>
            </a:r>
            <a:endParaRPr sz="1700" b="0" i="0" u="none" strike="noStrike" cap="none">
              <a:solidFill>
                <a:srgbClr val="606060"/>
              </a:solidFill>
              <a:highlight>
                <a:schemeClr val="lt1"/>
              </a:highlight>
              <a:latin typeface="Montserrat"/>
              <a:ea typeface="Montserrat"/>
              <a:cs typeface="Montserrat"/>
              <a:sym typeface="Montserrat"/>
            </a:endParaRPr>
          </a:p>
          <a:p>
            <a:pPr marL="914400" marR="190500" lvl="1" indent="-317500" algn="l" rtl="0">
              <a:lnSpc>
                <a:spcPct val="115000"/>
              </a:lnSpc>
              <a:spcBef>
                <a:spcPts val="0"/>
              </a:spcBef>
              <a:spcAft>
                <a:spcPts val="0"/>
              </a:spcAft>
              <a:buClr>
                <a:srgbClr val="606060"/>
              </a:buClr>
              <a:buSzPts val="1400"/>
              <a:buFont typeface="Montserrat"/>
              <a:buChar char="○"/>
            </a:pPr>
            <a:r>
              <a:rPr lang="en" sz="1600" b="0" i="0" u="none" strike="noStrike" cap="none">
                <a:solidFill>
                  <a:srgbClr val="606060"/>
                </a:solidFill>
                <a:highlight>
                  <a:schemeClr val="lt1"/>
                </a:highlight>
                <a:latin typeface="Montserrat"/>
                <a:ea typeface="Montserrat"/>
                <a:cs typeface="Montserrat"/>
                <a:sym typeface="Montserrat"/>
              </a:rPr>
              <a:t>have experienced a loss, terminated a pregnancy, or had other unexpected childbirth outcomes. </a:t>
            </a:r>
            <a:endParaRPr sz="1600" b="0" i="0" u="none" strike="noStrike" cap="none">
              <a:solidFill>
                <a:srgbClr val="606060"/>
              </a:solidFill>
              <a:highlight>
                <a:schemeClr val="lt1"/>
              </a:highlight>
              <a:latin typeface="Montserrat"/>
              <a:ea typeface="Montserrat"/>
              <a:cs typeface="Montserrat"/>
              <a:sym typeface="Montserrat"/>
            </a:endParaRPr>
          </a:p>
          <a:p>
            <a:pPr marL="914400" marR="190500" lvl="1" indent="-317500" algn="l" rtl="0">
              <a:lnSpc>
                <a:spcPct val="115000"/>
              </a:lnSpc>
              <a:spcBef>
                <a:spcPts val="0"/>
              </a:spcBef>
              <a:spcAft>
                <a:spcPts val="0"/>
              </a:spcAft>
              <a:buClr>
                <a:srgbClr val="606060"/>
              </a:buClr>
              <a:buSzPts val="1400"/>
              <a:buFont typeface="Montserrat"/>
              <a:buChar char="○"/>
            </a:pPr>
            <a:r>
              <a:rPr lang="en" sz="1600" b="0" i="0" u="none" strike="noStrike" cap="none">
                <a:solidFill>
                  <a:srgbClr val="606060"/>
                </a:solidFill>
                <a:highlight>
                  <a:schemeClr val="lt1"/>
                </a:highlight>
                <a:latin typeface="Montserrat"/>
                <a:ea typeface="Montserrat"/>
                <a:cs typeface="Montserrat"/>
                <a:sym typeface="Montserrat"/>
              </a:rPr>
              <a:t>parents not currently parenting due to loss, removal, etc. if they are experiencing perinatal mental health concern.</a:t>
            </a:r>
            <a:endParaRPr sz="2200" b="0" i="0" u="none" strike="noStrike" cap="none">
              <a:solidFill>
                <a:srgbClr val="606060"/>
              </a:solidFill>
              <a:latin typeface="Montserrat"/>
              <a:ea typeface="Montserrat"/>
              <a:cs typeface="Montserrat"/>
              <a:sym typeface="Montserrat"/>
            </a:endParaRPr>
          </a:p>
          <a:p>
            <a:pPr marL="0" marR="0" lvl="0" indent="0" algn="l" rtl="0">
              <a:lnSpc>
                <a:spcPct val="100000"/>
              </a:lnSpc>
              <a:spcBef>
                <a:spcPts val="230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2d114ad2e3f_0_2"/>
          <p:cNvPicPr preferRelativeResize="0"/>
          <p:nvPr/>
        </p:nvPicPr>
        <p:blipFill rotWithShape="1">
          <a:blip r:embed="rId3">
            <a:alphaModFix/>
          </a:blip>
          <a:srcRect l="10734" t="4372" r="9040" b="2991"/>
          <a:stretch/>
        </p:blipFill>
        <p:spPr>
          <a:xfrm>
            <a:off x="435425" y="3735325"/>
            <a:ext cx="2624950" cy="1372700"/>
          </a:xfrm>
          <a:prstGeom prst="rect">
            <a:avLst/>
          </a:prstGeom>
          <a:noFill/>
          <a:ln>
            <a:noFill/>
          </a:ln>
        </p:spPr>
      </p:pic>
      <p:sp>
        <p:nvSpPr>
          <p:cNvPr id="139" name="Google Shape;139;g2d114ad2e3f_0_2"/>
          <p:cNvSpPr txBox="1"/>
          <p:nvPr/>
        </p:nvSpPr>
        <p:spPr>
          <a:xfrm>
            <a:off x="44350" y="219150"/>
            <a:ext cx="5091300" cy="74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7F2090"/>
                </a:solidFill>
                <a:latin typeface="Montserrat"/>
                <a:ea typeface="Montserrat"/>
                <a:cs typeface="Montserrat"/>
                <a:sym typeface="Montserrat"/>
              </a:rPr>
              <a:t>Culturally Matched Peer Support</a:t>
            </a:r>
            <a:endParaRPr sz="2100" b="1" i="0" u="none" strike="noStrike" cap="none">
              <a:solidFill>
                <a:srgbClr val="7F2090"/>
              </a:solidFill>
              <a:latin typeface="Montserrat"/>
              <a:ea typeface="Montserrat"/>
              <a:cs typeface="Montserrat"/>
              <a:sym typeface="Montserrat"/>
            </a:endParaRPr>
          </a:p>
        </p:txBody>
      </p:sp>
      <p:pic>
        <p:nvPicPr>
          <p:cNvPr id="140" name="Google Shape;140;g2d114ad2e3f_0_2"/>
          <p:cNvPicPr preferRelativeResize="0"/>
          <p:nvPr/>
        </p:nvPicPr>
        <p:blipFill rotWithShape="1">
          <a:blip r:embed="rId4">
            <a:alphaModFix/>
          </a:blip>
          <a:srcRect l="5563" t="4662" r="30049" b="15503"/>
          <a:stretch/>
        </p:blipFill>
        <p:spPr>
          <a:xfrm>
            <a:off x="150788" y="755650"/>
            <a:ext cx="3388475" cy="3015151"/>
          </a:xfrm>
          <a:prstGeom prst="rect">
            <a:avLst/>
          </a:prstGeom>
          <a:noFill/>
          <a:ln>
            <a:noFill/>
          </a:ln>
        </p:spPr>
      </p:pic>
      <p:sp>
        <p:nvSpPr>
          <p:cNvPr id="141" name="Google Shape;141;g2d114ad2e3f_0_2"/>
          <p:cNvSpPr txBox="1"/>
          <p:nvPr/>
        </p:nvSpPr>
        <p:spPr>
          <a:xfrm>
            <a:off x="4080175" y="1021700"/>
            <a:ext cx="4886100" cy="4026000"/>
          </a:xfrm>
          <a:prstGeom prst="rect">
            <a:avLst/>
          </a:prstGeom>
          <a:noFill/>
          <a:ln>
            <a:noFill/>
          </a:ln>
        </p:spPr>
        <p:txBody>
          <a:bodyPr spcFirstLastPara="1" wrap="square" lIns="91425" tIns="91425" rIns="91425" bIns="91425" anchor="t" anchorCtr="0">
            <a:normAutofit fontScale="92500" lnSpcReduction="10000"/>
          </a:bodyPr>
          <a:lstStyle/>
          <a:p>
            <a:pPr marL="0" marR="0" lvl="0" indent="0" algn="l" rtl="0">
              <a:lnSpc>
                <a:spcPct val="115000"/>
              </a:lnSpc>
              <a:spcBef>
                <a:spcPts val="0"/>
              </a:spcBef>
              <a:spcAft>
                <a:spcPts val="0"/>
              </a:spcAft>
              <a:buClr>
                <a:srgbClr val="000000"/>
              </a:buClr>
              <a:buSzPct val="100000"/>
              <a:buFont typeface="Arial"/>
              <a:buNone/>
            </a:pPr>
            <a:r>
              <a:rPr lang="en" sz="1100" b="0" i="0" u="none" strike="noStrike" cap="none">
                <a:solidFill>
                  <a:schemeClr val="dk1"/>
                </a:solidFill>
                <a:latin typeface="Montserrat"/>
                <a:ea typeface="Montserrat"/>
                <a:cs typeface="Montserrat"/>
                <a:sym typeface="Montserrat"/>
              </a:rPr>
              <a:t>As a queer, Latina, and immigrant survivor of sexual assault, when I become a mother my unhealed traumas, and the systemic challenges I faced led me to developing post partum depression, and anxiety. </a:t>
            </a:r>
            <a:endParaRPr sz="11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800"/>
              </a:spcBef>
              <a:spcAft>
                <a:spcPts val="0"/>
              </a:spcAft>
              <a:buClr>
                <a:srgbClr val="000000"/>
              </a:buClr>
              <a:buSzPct val="100000"/>
              <a:buFont typeface="Arial"/>
              <a:buNone/>
            </a:pPr>
            <a:r>
              <a:rPr lang="en" sz="1100" b="0" i="0" u="none" strike="noStrike" cap="none">
                <a:solidFill>
                  <a:schemeClr val="dk1"/>
                </a:solidFill>
                <a:highlight>
                  <a:srgbClr val="FFFFFF"/>
                </a:highlight>
                <a:latin typeface="Montserrat"/>
                <a:ea typeface="Montserrat"/>
                <a:cs typeface="Montserrat"/>
                <a:sym typeface="Montserrat"/>
              </a:rPr>
              <a:t>Already feeling like I wasn’t good enough, I lost myself as a person, I was a hollow provider to my baby. I felt riddled with guilt over everything. I had to be an exemplary Latina and mother and when I couldn’t be, I came to the conclusion that my baby was better of without me. </a:t>
            </a:r>
            <a:endParaRPr sz="1100" b="0" i="0" u="none" strike="noStrike" cap="none">
              <a:solidFill>
                <a:schemeClr val="dk1"/>
              </a:solidFill>
              <a:highlight>
                <a:srgbClr val="FFFFFF"/>
              </a:highlight>
              <a:latin typeface="Montserrat"/>
              <a:ea typeface="Montserrat"/>
              <a:cs typeface="Montserrat"/>
              <a:sym typeface="Montserrat"/>
            </a:endParaRPr>
          </a:p>
          <a:p>
            <a:pPr marL="0" marR="0" lvl="0" indent="0" algn="l" rtl="0">
              <a:lnSpc>
                <a:spcPct val="115000"/>
              </a:lnSpc>
              <a:spcBef>
                <a:spcPts val="800"/>
              </a:spcBef>
              <a:spcAft>
                <a:spcPts val="0"/>
              </a:spcAft>
              <a:buClr>
                <a:srgbClr val="000000"/>
              </a:buClr>
              <a:buSzPct val="100000"/>
              <a:buFont typeface="Arial"/>
              <a:buNone/>
            </a:pPr>
            <a:r>
              <a:rPr lang="en" sz="1100" b="0" i="0" u="none" strike="noStrike" cap="none">
                <a:solidFill>
                  <a:schemeClr val="dk1"/>
                </a:solidFill>
                <a:highlight>
                  <a:srgbClr val="FFFFFF"/>
                </a:highlight>
                <a:latin typeface="Montserrat"/>
                <a:ea typeface="Montserrat"/>
                <a:cs typeface="Montserrat"/>
                <a:sym typeface="Montserrat"/>
              </a:rPr>
              <a:t>The path to healing wasn’t easy, it can be painful to advocate for yourself only to be met with biases, shame and oppressive systems. </a:t>
            </a:r>
            <a:r>
              <a:rPr lang="en" sz="1100" b="0" i="0" u="none" strike="noStrike" cap="none">
                <a:solidFill>
                  <a:schemeClr val="dk1"/>
                </a:solidFill>
                <a:latin typeface="Montserrat"/>
                <a:ea typeface="Montserrat"/>
                <a:cs typeface="Montserrat"/>
                <a:sym typeface="Montserrat"/>
              </a:rPr>
              <a:t>Learning how to advocate for yourself in a system that does not see the whole you while also being the first person in your family to address trauma, is an isolating experience. </a:t>
            </a:r>
            <a:endParaRPr sz="11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800"/>
              </a:spcBef>
              <a:spcAft>
                <a:spcPts val="0"/>
              </a:spcAft>
              <a:buClr>
                <a:srgbClr val="000000"/>
              </a:buClr>
              <a:buSzPct val="100000"/>
              <a:buFont typeface="Arial"/>
              <a:buNone/>
            </a:pPr>
            <a:r>
              <a:rPr lang="en" sz="1100" b="0" i="0" u="none" strike="noStrike" cap="none">
                <a:solidFill>
                  <a:schemeClr val="dk1"/>
                </a:solidFill>
                <a:highlight>
                  <a:srgbClr val="FFFFFF"/>
                </a:highlight>
                <a:latin typeface="Montserrat"/>
                <a:ea typeface="Montserrat"/>
                <a:cs typeface="Montserrat"/>
                <a:sym typeface="Montserrat"/>
              </a:rPr>
              <a:t>Healing shifted for me when I was able to get connected to a therapist who understood where I come from, as an immigrant, as a survivor, the layers of my identity and how they have affected my mental health and what the system had allowed me to do about it. </a:t>
            </a:r>
            <a:endParaRPr sz="1100" b="0" i="0" u="none" strike="noStrike" cap="none">
              <a:solidFill>
                <a:schemeClr val="dk1"/>
              </a:solidFill>
              <a:highlight>
                <a:srgbClr val="FFFFFF"/>
              </a:highlight>
              <a:latin typeface="Montserrat"/>
              <a:ea typeface="Montserrat"/>
              <a:cs typeface="Montserrat"/>
              <a:sym typeface="Montserrat"/>
            </a:endParaRPr>
          </a:p>
          <a:p>
            <a:pPr marL="0" marR="0" lvl="0" indent="0" algn="l" rtl="0">
              <a:lnSpc>
                <a:spcPct val="115000"/>
              </a:lnSpc>
              <a:spcBef>
                <a:spcPts val="800"/>
              </a:spcBef>
              <a:spcAft>
                <a:spcPts val="800"/>
              </a:spcAft>
              <a:buClr>
                <a:srgbClr val="000000"/>
              </a:buClr>
              <a:buSzPct val="100000"/>
              <a:buFont typeface="Arial"/>
              <a:buNone/>
            </a:pPr>
            <a:r>
              <a:rPr lang="en" sz="1100" b="0" i="0" u="none" strike="noStrike" cap="none">
                <a:solidFill>
                  <a:schemeClr val="dk1"/>
                </a:solidFill>
                <a:highlight>
                  <a:srgbClr val="FFFFFF"/>
                </a:highlight>
                <a:latin typeface="Montserrat"/>
                <a:ea typeface="Montserrat"/>
                <a:cs typeface="Montserrat"/>
                <a:sym typeface="Montserrat"/>
              </a:rPr>
              <a:t>That is why I am passionate about my work here at PS-WA. I now use my lived experience and training to support and advocate for Latinx moms on their healing journey, lending an ear and affirming them in their experiences as they navigate the perinatal period. I believe in the power of sharing our stories, to reduce stigma, and end healing in isolation.</a:t>
            </a:r>
            <a:endParaRPr sz="1200" b="0" i="0" u="none" strike="noStrike" cap="none">
              <a:solidFill>
                <a:srgbClr val="000000"/>
              </a:solidFill>
              <a:latin typeface="Arial"/>
              <a:ea typeface="Arial"/>
              <a:cs typeface="Arial"/>
              <a:sym typeface="Arial"/>
            </a:endParaRPr>
          </a:p>
        </p:txBody>
      </p:sp>
      <p:pic>
        <p:nvPicPr>
          <p:cNvPr id="142" name="Google Shape;142;g2d114ad2e3f_0_2"/>
          <p:cNvPicPr preferRelativeResize="0"/>
          <p:nvPr/>
        </p:nvPicPr>
        <p:blipFill rotWithShape="1">
          <a:blip r:embed="rId5">
            <a:alphaModFix/>
          </a:blip>
          <a:srcRect l="99" r="98" b="70810"/>
          <a:stretch/>
        </p:blipFill>
        <p:spPr>
          <a:xfrm>
            <a:off x="5268649" y="197749"/>
            <a:ext cx="3103725" cy="784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da4baddbff_0_670"/>
          <p:cNvSpPr/>
          <p:nvPr/>
        </p:nvSpPr>
        <p:spPr>
          <a:xfrm>
            <a:off x="4500" y="4336275"/>
            <a:ext cx="9144000" cy="807000"/>
          </a:xfrm>
          <a:prstGeom prst="rect">
            <a:avLst/>
          </a:prstGeom>
          <a:solidFill>
            <a:srgbClr val="7A3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55559"/>
              </a:solidFill>
              <a:latin typeface="Arial"/>
              <a:ea typeface="Arial"/>
              <a:cs typeface="Arial"/>
              <a:sym typeface="Arial"/>
            </a:endParaRPr>
          </a:p>
        </p:txBody>
      </p:sp>
      <p:sp>
        <p:nvSpPr>
          <p:cNvPr id="148" name="Google Shape;148;g2da4baddbff_0_670"/>
          <p:cNvSpPr/>
          <p:nvPr/>
        </p:nvSpPr>
        <p:spPr>
          <a:xfrm rot="5400000">
            <a:off x="1928600" y="3970550"/>
            <a:ext cx="166500" cy="264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9" name="Google Shape;149;g2da4baddbff_0_670"/>
          <p:cNvPicPr preferRelativeResize="0"/>
          <p:nvPr/>
        </p:nvPicPr>
        <p:blipFill rotWithShape="1">
          <a:blip r:embed="rId3">
            <a:alphaModFix/>
          </a:blip>
          <a:srcRect b="27022"/>
          <a:stretch/>
        </p:blipFill>
        <p:spPr>
          <a:xfrm>
            <a:off x="8434449" y="4535625"/>
            <a:ext cx="640425" cy="458200"/>
          </a:xfrm>
          <a:prstGeom prst="rect">
            <a:avLst/>
          </a:prstGeom>
          <a:noFill/>
          <a:ln>
            <a:noFill/>
          </a:ln>
        </p:spPr>
      </p:pic>
      <p:sp>
        <p:nvSpPr>
          <p:cNvPr id="150" name="Google Shape;150;g2da4baddbff_0_670"/>
          <p:cNvSpPr txBox="1"/>
          <p:nvPr/>
        </p:nvSpPr>
        <p:spPr>
          <a:xfrm>
            <a:off x="457325" y="325575"/>
            <a:ext cx="8051100" cy="672900"/>
          </a:xfrm>
          <a:prstGeom prst="rect">
            <a:avLst/>
          </a:prstGeom>
          <a:noFill/>
          <a:ln>
            <a:noFill/>
          </a:ln>
        </p:spPr>
        <p:txBody>
          <a:bodyPr spcFirstLastPara="1" wrap="square" lIns="51425" tIns="51425" rIns="51425" bIns="5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rgbClr val="7A3A6F"/>
                </a:solidFill>
                <a:latin typeface="Montserrat"/>
                <a:ea typeface="Montserrat"/>
                <a:cs typeface="Montserrat"/>
                <a:sym typeface="Montserrat"/>
              </a:rPr>
              <a:t>How to Refer to PS-WA Programs</a:t>
            </a:r>
            <a:endParaRPr sz="2600" b="1" i="0" u="none" strike="noStrike" cap="none">
              <a:solidFill>
                <a:srgbClr val="7A3A6F"/>
              </a:solidFill>
              <a:latin typeface="Montserrat"/>
              <a:ea typeface="Montserrat"/>
              <a:cs typeface="Montserrat"/>
              <a:sym typeface="Montserrat"/>
            </a:endParaRPr>
          </a:p>
        </p:txBody>
      </p:sp>
      <p:sp>
        <p:nvSpPr>
          <p:cNvPr id="151" name="Google Shape;151;g2da4baddbff_0_670"/>
          <p:cNvSpPr txBox="1">
            <a:spLocks noGrp="1"/>
          </p:cNvSpPr>
          <p:nvPr>
            <p:ph type="subTitle" idx="2"/>
          </p:nvPr>
        </p:nvSpPr>
        <p:spPr>
          <a:xfrm>
            <a:off x="292400" y="1249650"/>
            <a:ext cx="8427900" cy="3086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1800"/>
              <a:buNone/>
            </a:pPr>
            <a:r>
              <a:rPr lang="en" sz="1900" b="0">
                <a:solidFill>
                  <a:srgbClr val="606060"/>
                </a:solidFill>
              </a:rPr>
              <a:t> </a:t>
            </a:r>
            <a:r>
              <a:rPr lang="en" sz="2400" b="0">
                <a:solidFill>
                  <a:srgbClr val="595959"/>
                </a:solidFill>
              </a:rPr>
              <a:t>Visit our website to make a referral or reach out to our Warm Line to discuss options for your client.</a:t>
            </a:r>
            <a:r>
              <a:rPr lang="en" sz="1600" b="0">
                <a:solidFill>
                  <a:srgbClr val="595959"/>
                </a:solidFill>
                <a:highlight>
                  <a:srgbClr val="FFFFFF"/>
                </a:highlight>
              </a:rPr>
              <a:t> </a:t>
            </a:r>
            <a:endParaRPr sz="1600" b="0">
              <a:solidFill>
                <a:srgbClr val="595959"/>
              </a:solidFill>
              <a:highlight>
                <a:srgbClr val="FFFFFF"/>
              </a:highlight>
            </a:endParaRPr>
          </a:p>
          <a:p>
            <a:pPr marL="0" lvl="0" indent="0" algn="l" rtl="0">
              <a:lnSpc>
                <a:spcPct val="90000"/>
              </a:lnSpc>
              <a:spcBef>
                <a:spcPts val="0"/>
              </a:spcBef>
              <a:spcAft>
                <a:spcPts val="0"/>
              </a:spcAft>
              <a:buSzPts val="1800"/>
              <a:buNone/>
            </a:pPr>
            <a:endParaRPr sz="1600" b="0">
              <a:solidFill>
                <a:srgbClr val="595959"/>
              </a:solidFill>
              <a:highlight>
                <a:srgbClr val="FFFFFF"/>
              </a:highlight>
            </a:endParaRPr>
          </a:p>
          <a:p>
            <a:pPr marL="0" lvl="0" indent="0" algn="l" rtl="0">
              <a:lnSpc>
                <a:spcPct val="90000"/>
              </a:lnSpc>
              <a:spcBef>
                <a:spcPts val="0"/>
              </a:spcBef>
              <a:spcAft>
                <a:spcPts val="0"/>
              </a:spcAft>
              <a:buSzPts val="1800"/>
              <a:buNone/>
            </a:pPr>
            <a:endParaRPr sz="1600" b="0">
              <a:solidFill>
                <a:srgbClr val="595959"/>
              </a:solidFill>
              <a:highlight>
                <a:srgbClr val="FFFFFF"/>
              </a:highlight>
            </a:endParaRPr>
          </a:p>
          <a:p>
            <a:pPr marL="0" lvl="0" indent="0" algn="ctr" rtl="0">
              <a:lnSpc>
                <a:spcPct val="100000"/>
              </a:lnSpc>
              <a:spcBef>
                <a:spcPts val="0"/>
              </a:spcBef>
              <a:spcAft>
                <a:spcPts val="0"/>
              </a:spcAft>
              <a:buSzPts val="1800"/>
              <a:buNone/>
            </a:pPr>
            <a:r>
              <a:rPr lang="en" sz="2400" b="0">
                <a:solidFill>
                  <a:srgbClr val="595959"/>
                </a:solidFill>
              </a:rPr>
              <a:t>Not sure what’s available? </a:t>
            </a:r>
            <a:br>
              <a:rPr lang="en" sz="2400" b="0">
                <a:solidFill>
                  <a:srgbClr val="595959"/>
                </a:solidFill>
              </a:rPr>
            </a:br>
            <a:r>
              <a:rPr lang="en" sz="2400" b="0">
                <a:solidFill>
                  <a:srgbClr val="595959"/>
                </a:solidFill>
              </a:rPr>
              <a:t>Not sure where to send a parent? </a:t>
            </a:r>
            <a:br>
              <a:rPr lang="en" sz="2400" b="0">
                <a:solidFill>
                  <a:srgbClr val="595959"/>
                </a:solidFill>
              </a:rPr>
            </a:br>
            <a:r>
              <a:rPr lang="en" sz="2400">
                <a:solidFill>
                  <a:srgbClr val="A00178"/>
                </a:solidFill>
              </a:rPr>
              <a:t>Refer to the Warm Line!</a:t>
            </a:r>
            <a:endParaRPr sz="1600" b="0">
              <a:solidFill>
                <a:srgbClr val="595959"/>
              </a:solidFill>
              <a:highlight>
                <a:srgbClr val="FFFFFF"/>
              </a:highlight>
            </a:endParaRPr>
          </a:p>
          <a:p>
            <a:pPr marL="0" lvl="0" indent="0" algn="l" rtl="0">
              <a:lnSpc>
                <a:spcPct val="90000"/>
              </a:lnSpc>
              <a:spcBef>
                <a:spcPts val="0"/>
              </a:spcBef>
              <a:spcAft>
                <a:spcPts val="0"/>
              </a:spcAft>
              <a:buSzPts val="1800"/>
              <a:buNone/>
            </a:pPr>
            <a:endParaRPr sz="1800" b="0">
              <a:solidFill>
                <a:srgbClr val="606060"/>
              </a:solidFill>
            </a:endParaRPr>
          </a:p>
          <a:p>
            <a:pPr marL="457200" lvl="0" indent="0" algn="l" rtl="0">
              <a:lnSpc>
                <a:spcPct val="90000"/>
              </a:lnSpc>
              <a:spcBef>
                <a:spcPts val="0"/>
              </a:spcBef>
              <a:spcAft>
                <a:spcPts val="0"/>
              </a:spcAft>
              <a:buSzPts val="1800"/>
              <a:buNone/>
            </a:pPr>
            <a:endParaRPr sz="1800" b="0">
              <a:solidFill>
                <a:srgbClr val="606060"/>
              </a:solidFill>
            </a:endParaRPr>
          </a:p>
          <a:p>
            <a:pPr marL="457200" lvl="0" indent="0" algn="l" rtl="0">
              <a:lnSpc>
                <a:spcPct val="90000"/>
              </a:lnSpc>
              <a:spcBef>
                <a:spcPts val="0"/>
              </a:spcBef>
              <a:spcAft>
                <a:spcPts val="0"/>
              </a:spcAft>
              <a:buSzPts val="1800"/>
              <a:buNone/>
            </a:pPr>
            <a:endParaRPr sz="1800" b="0">
              <a:solidFill>
                <a:srgbClr val="606060"/>
              </a:solidFill>
            </a:endParaRPr>
          </a:p>
          <a:p>
            <a:pPr marL="457200" lvl="0" indent="0" algn="l" rtl="0">
              <a:lnSpc>
                <a:spcPct val="115000"/>
              </a:lnSpc>
              <a:spcBef>
                <a:spcPts val="0"/>
              </a:spcBef>
              <a:spcAft>
                <a:spcPts val="0"/>
              </a:spcAft>
              <a:buSzPts val="1800"/>
              <a:buNone/>
            </a:pPr>
            <a:endParaRPr sz="1800" b="0">
              <a:solidFill>
                <a:srgbClr val="000000"/>
              </a:solidFill>
            </a:endParaRPr>
          </a:p>
        </p:txBody>
      </p:sp>
      <p:sp>
        <p:nvSpPr>
          <p:cNvPr id="152" name="Google Shape;152;g2da4baddbff_0_670"/>
          <p:cNvSpPr txBox="1">
            <a:spLocks noGrp="1"/>
          </p:cNvSpPr>
          <p:nvPr>
            <p:ph type="subTitle" idx="2"/>
          </p:nvPr>
        </p:nvSpPr>
        <p:spPr>
          <a:xfrm>
            <a:off x="808400" y="4529925"/>
            <a:ext cx="2132100" cy="419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 sz="2000">
                <a:solidFill>
                  <a:schemeClr val="lt1"/>
                </a:solidFill>
              </a:rPr>
              <a:t>888.404.7763</a:t>
            </a:r>
            <a:endParaRPr sz="2000" i="1">
              <a:solidFill>
                <a:schemeClr val="lt1"/>
              </a:solidFill>
            </a:endParaRPr>
          </a:p>
        </p:txBody>
      </p:sp>
      <p:sp>
        <p:nvSpPr>
          <p:cNvPr id="153" name="Google Shape;153;g2da4baddbff_0_670"/>
          <p:cNvSpPr txBox="1">
            <a:spLocks noGrp="1"/>
          </p:cNvSpPr>
          <p:nvPr>
            <p:ph type="subTitle" idx="2"/>
          </p:nvPr>
        </p:nvSpPr>
        <p:spPr>
          <a:xfrm>
            <a:off x="4425850" y="4529925"/>
            <a:ext cx="4008600" cy="419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 sz="2000">
                <a:solidFill>
                  <a:schemeClr val="lt1"/>
                </a:solidFill>
              </a:rPr>
              <a:t>www.perinatalsupport.org</a:t>
            </a:r>
            <a:endParaRPr sz="2000" i="1">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2da4baddbff_0_858"/>
          <p:cNvPicPr preferRelativeResize="0"/>
          <p:nvPr/>
        </p:nvPicPr>
        <p:blipFill rotWithShape="1">
          <a:blip r:embed="rId3">
            <a:alphaModFix/>
          </a:blip>
          <a:srcRect b="15667"/>
          <a:stretch/>
        </p:blipFill>
        <p:spPr>
          <a:xfrm>
            <a:off x="0" y="0"/>
            <a:ext cx="9144000" cy="5143501"/>
          </a:xfrm>
          <a:prstGeom prst="rect">
            <a:avLst/>
          </a:prstGeom>
          <a:noFill/>
          <a:ln>
            <a:noFill/>
          </a:ln>
        </p:spPr>
      </p:pic>
      <p:sp>
        <p:nvSpPr>
          <p:cNvPr id="159" name="Google Shape;159;g2da4baddbff_0_858"/>
          <p:cNvSpPr/>
          <p:nvPr/>
        </p:nvSpPr>
        <p:spPr>
          <a:xfrm>
            <a:off x="1218150" y="1329426"/>
            <a:ext cx="6699000" cy="2138400"/>
          </a:xfrm>
          <a:prstGeom prst="rect">
            <a:avLst/>
          </a:prstGeom>
          <a:solidFill>
            <a:srgbClr val="FFFFF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2da4baddbff_0_858"/>
          <p:cNvSpPr/>
          <p:nvPr/>
        </p:nvSpPr>
        <p:spPr>
          <a:xfrm>
            <a:off x="0" y="0"/>
            <a:ext cx="166500" cy="5143500"/>
          </a:xfrm>
          <a:prstGeom prst="rect">
            <a:avLst/>
          </a:prstGeom>
          <a:solidFill>
            <a:srgbClr val="7A3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2da4baddbff_0_858"/>
          <p:cNvSpPr txBox="1"/>
          <p:nvPr/>
        </p:nvSpPr>
        <p:spPr>
          <a:xfrm>
            <a:off x="1314475" y="1378475"/>
            <a:ext cx="6530700" cy="2089200"/>
          </a:xfrm>
          <a:prstGeom prst="rect">
            <a:avLst/>
          </a:prstGeom>
          <a:noFill/>
          <a:ln>
            <a:noFill/>
          </a:ln>
        </p:spPr>
        <p:txBody>
          <a:bodyPr spcFirstLastPara="1" wrap="square" lIns="51425" tIns="51425" rIns="51425" bIns="51425" anchor="t" anchorCtr="0">
            <a:noAutofit/>
          </a:bodyPr>
          <a:lstStyle/>
          <a:p>
            <a:pPr marL="0" marR="0" lvl="0" indent="0" algn="l" rtl="0">
              <a:lnSpc>
                <a:spcPct val="100000"/>
              </a:lnSpc>
              <a:spcBef>
                <a:spcPts val="0"/>
              </a:spcBef>
              <a:spcAft>
                <a:spcPts val="0"/>
              </a:spcAft>
              <a:buClr>
                <a:schemeClr val="dk1"/>
              </a:buClr>
              <a:buSzPts val="5200"/>
              <a:buFont typeface="Arial"/>
              <a:buNone/>
            </a:pPr>
            <a:r>
              <a:rPr lang="en" sz="1600" b="1" i="1" u="sng" strike="noStrike" cap="none">
                <a:solidFill>
                  <a:srgbClr val="A00178"/>
                </a:solidFill>
                <a:latin typeface="Montserrat"/>
                <a:ea typeface="Montserrat"/>
                <a:cs typeface="Montserrat"/>
                <a:sym typeface="Montserrat"/>
              </a:rPr>
              <a:t>Z is appreciative of having this space to speak with someone in her native language with a similar experience as her</a:t>
            </a:r>
            <a:r>
              <a:rPr lang="en" sz="1600" b="1" i="1" u="none" strike="noStrike" cap="none">
                <a:solidFill>
                  <a:srgbClr val="A00178"/>
                </a:solidFill>
                <a:latin typeface="Montserrat"/>
                <a:ea typeface="Montserrat"/>
                <a:cs typeface="Montserrat"/>
                <a:sym typeface="Montserrat"/>
              </a:rPr>
              <a:t>, after spending time with other providers judging her for her choices. She also expressed  appreciating that PERC connected with her quickly, and also identified with her experience, </a:t>
            </a:r>
            <a:r>
              <a:rPr lang="en" sz="1600" b="1" i="1" u="sng" strike="noStrike" cap="none">
                <a:solidFill>
                  <a:srgbClr val="A00178"/>
                </a:solidFill>
                <a:latin typeface="Montserrat"/>
                <a:ea typeface="Montserrat"/>
                <a:cs typeface="Montserrat"/>
                <a:sym typeface="Montserrat"/>
              </a:rPr>
              <a:t>provided validation and took time to listen in a supportive manner unlike other programs/supports. "Me ayuda saber que existes tu</a:t>
            </a:r>
            <a:r>
              <a:rPr lang="en" sz="1600" b="1" i="1" u="none" strike="noStrike" cap="none">
                <a:solidFill>
                  <a:srgbClr val="A00178"/>
                </a:solidFill>
                <a:latin typeface="Montserrat"/>
                <a:ea typeface="Montserrat"/>
                <a:cs typeface="Montserrat"/>
                <a:sym typeface="Montserrat"/>
              </a:rPr>
              <a:t>"</a:t>
            </a:r>
            <a:endParaRPr sz="1600" b="1" i="1" u="none" strike="noStrike" cap="none">
              <a:solidFill>
                <a:srgbClr val="A00178"/>
              </a:solidFill>
              <a:latin typeface="Montserrat"/>
              <a:ea typeface="Montserrat"/>
              <a:cs typeface="Montserrat"/>
              <a:sym typeface="Montserrat"/>
            </a:endParaRPr>
          </a:p>
        </p:txBody>
      </p:sp>
      <p:pic>
        <p:nvPicPr>
          <p:cNvPr id="162" name="Google Shape;162;g2da4baddbff_0_858"/>
          <p:cNvPicPr preferRelativeResize="0"/>
          <p:nvPr/>
        </p:nvPicPr>
        <p:blipFill rotWithShape="1">
          <a:blip r:embed="rId4">
            <a:alphaModFix/>
          </a:blip>
          <a:srcRect b="27022"/>
          <a:stretch/>
        </p:blipFill>
        <p:spPr>
          <a:xfrm>
            <a:off x="8434449" y="4535625"/>
            <a:ext cx="640425" cy="458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4"/>
          <p:cNvSpPr txBox="1">
            <a:spLocks noGrp="1"/>
          </p:cNvSpPr>
          <p:nvPr>
            <p:ph type="ctrTitle"/>
          </p:nvPr>
        </p:nvSpPr>
        <p:spPr>
          <a:xfrm>
            <a:off x="2336400" y="188100"/>
            <a:ext cx="6599400" cy="4871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1400" b="1" i="1">
                <a:solidFill>
                  <a:srgbClr val="A00178"/>
                </a:solidFill>
                <a:latin typeface="Montserrat"/>
                <a:ea typeface="Montserrat"/>
                <a:cs typeface="Montserrat"/>
                <a:sym typeface="Montserrat"/>
              </a:rPr>
              <a:t>“I was able to open up and discuss feelings in way I had not before.  [She] reports improved communication with husband, and </a:t>
            </a:r>
            <a:r>
              <a:rPr lang="en" sz="1400" b="1" i="1" u="sng">
                <a:solidFill>
                  <a:srgbClr val="A00178"/>
                </a:solidFill>
                <a:latin typeface="Montserrat"/>
                <a:ea typeface="Montserrat"/>
                <a:cs typeface="Montserrat"/>
                <a:sym typeface="Montserrat"/>
              </a:rPr>
              <a:t>appreciated having safe space that was her own to speak freely. </a:t>
            </a:r>
            <a:r>
              <a:rPr lang="en" sz="1400" b="1" i="1">
                <a:solidFill>
                  <a:srgbClr val="A00178"/>
                </a:solidFill>
                <a:latin typeface="Montserrat"/>
                <a:ea typeface="Montserrat"/>
                <a:cs typeface="Montserrat"/>
                <a:sym typeface="Montserrat"/>
              </a:rPr>
              <a:t>M is now pursuing several personal goals and wanting to do more professionally.”</a:t>
            </a:r>
            <a:endParaRPr sz="1400" b="1" i="1">
              <a:solidFill>
                <a:srgbClr val="A00178"/>
              </a:solidFill>
              <a:latin typeface="Montserrat"/>
              <a:ea typeface="Montserrat"/>
              <a:cs typeface="Montserrat"/>
              <a:sym typeface="Montserrat"/>
            </a:endParaRPr>
          </a:p>
          <a:p>
            <a:pPr marL="0" lvl="0" indent="0" algn="l" rtl="0">
              <a:lnSpc>
                <a:spcPct val="100000"/>
              </a:lnSpc>
              <a:spcBef>
                <a:spcPts val="0"/>
              </a:spcBef>
              <a:spcAft>
                <a:spcPts val="0"/>
              </a:spcAft>
              <a:buSzPts val="5200"/>
              <a:buNone/>
            </a:pPr>
            <a:endParaRPr sz="1400" b="1" i="1">
              <a:solidFill>
                <a:srgbClr val="A00178"/>
              </a:solidFill>
              <a:latin typeface="Montserrat"/>
              <a:ea typeface="Montserrat"/>
              <a:cs typeface="Montserrat"/>
              <a:sym typeface="Montserrat"/>
            </a:endParaRPr>
          </a:p>
          <a:p>
            <a:pPr marL="0" lvl="0" indent="0" algn="l" rtl="0">
              <a:lnSpc>
                <a:spcPct val="100000"/>
              </a:lnSpc>
              <a:spcBef>
                <a:spcPts val="0"/>
              </a:spcBef>
              <a:spcAft>
                <a:spcPts val="0"/>
              </a:spcAft>
              <a:buSzPts val="5200"/>
              <a:buNone/>
            </a:pPr>
            <a:r>
              <a:rPr lang="en" sz="1400" b="1" i="1">
                <a:solidFill>
                  <a:srgbClr val="A00178"/>
                </a:solidFill>
                <a:latin typeface="Montserrat"/>
                <a:ea typeface="Montserrat"/>
                <a:cs typeface="Montserrat"/>
                <a:sym typeface="Montserrat"/>
              </a:rPr>
              <a:t>E shared that she feels she has learned a lot from our time together and has appreciated PRS’s willingness to discuss own experience, along with validating hers. E feels that without this program she would not have the strength or the tools, to take on what lies ahead… [she] feels more prepared to take it on, and is feeling confident in her next steps.</a:t>
            </a:r>
            <a:endParaRPr sz="1400" b="1" i="1">
              <a:solidFill>
                <a:srgbClr val="A00178"/>
              </a:solidFill>
              <a:latin typeface="Montserrat"/>
              <a:ea typeface="Montserrat"/>
              <a:cs typeface="Montserrat"/>
              <a:sym typeface="Montserrat"/>
            </a:endParaRPr>
          </a:p>
          <a:p>
            <a:pPr marL="0" lvl="0" indent="0" algn="l" rtl="0">
              <a:lnSpc>
                <a:spcPct val="100000"/>
              </a:lnSpc>
              <a:spcBef>
                <a:spcPts val="0"/>
              </a:spcBef>
              <a:spcAft>
                <a:spcPts val="0"/>
              </a:spcAft>
              <a:buSzPts val="5200"/>
              <a:buNone/>
            </a:pPr>
            <a:endParaRPr sz="1400" b="1" i="1">
              <a:solidFill>
                <a:srgbClr val="A00178"/>
              </a:solidFill>
              <a:latin typeface="Montserrat"/>
              <a:ea typeface="Montserrat"/>
              <a:cs typeface="Montserrat"/>
              <a:sym typeface="Montserrat"/>
            </a:endParaRPr>
          </a:p>
          <a:p>
            <a:pPr marL="0" lvl="0" indent="0" algn="l" rtl="0">
              <a:lnSpc>
                <a:spcPct val="100000"/>
              </a:lnSpc>
              <a:spcBef>
                <a:spcPts val="0"/>
              </a:spcBef>
              <a:spcAft>
                <a:spcPts val="0"/>
              </a:spcAft>
              <a:buSzPts val="5200"/>
              <a:buNone/>
            </a:pPr>
            <a:r>
              <a:rPr lang="en" sz="1400" b="1" i="1">
                <a:solidFill>
                  <a:srgbClr val="A00178"/>
                </a:solidFill>
                <a:latin typeface="Montserrat"/>
                <a:ea typeface="Montserrat"/>
                <a:cs typeface="Montserrat"/>
                <a:sym typeface="Montserrat"/>
              </a:rPr>
              <a:t>“S feeling focused on herself and family, </a:t>
            </a:r>
            <a:r>
              <a:rPr lang="en" sz="1400" b="1" i="1" u="sng">
                <a:solidFill>
                  <a:srgbClr val="A00178"/>
                </a:solidFill>
                <a:latin typeface="Montserrat"/>
                <a:ea typeface="Montserrat"/>
                <a:cs typeface="Montserrat"/>
                <a:sym typeface="Montserrat"/>
              </a:rPr>
              <a:t>feeling less impacted by judgement/anxiety</a:t>
            </a:r>
            <a:r>
              <a:rPr lang="en" sz="1400" b="1" i="1">
                <a:solidFill>
                  <a:srgbClr val="A00178"/>
                </a:solidFill>
                <a:latin typeface="Montserrat"/>
                <a:ea typeface="Montserrat"/>
                <a:cs typeface="Montserrat"/>
                <a:sym typeface="Montserrat"/>
              </a:rPr>
              <a:t>”</a:t>
            </a:r>
            <a:endParaRPr sz="1400" b="1" i="1">
              <a:solidFill>
                <a:srgbClr val="A00178"/>
              </a:solidFill>
              <a:latin typeface="Montserrat"/>
              <a:ea typeface="Montserrat"/>
              <a:cs typeface="Montserrat"/>
              <a:sym typeface="Montserrat"/>
            </a:endParaRPr>
          </a:p>
          <a:p>
            <a:pPr marL="0" lvl="0" indent="0" algn="l" rtl="0">
              <a:lnSpc>
                <a:spcPct val="100000"/>
              </a:lnSpc>
              <a:spcBef>
                <a:spcPts val="0"/>
              </a:spcBef>
              <a:spcAft>
                <a:spcPts val="0"/>
              </a:spcAft>
              <a:buSzPts val="5200"/>
              <a:buNone/>
            </a:pPr>
            <a:endParaRPr sz="1400" b="1" i="1">
              <a:solidFill>
                <a:srgbClr val="A00178"/>
              </a:solidFill>
              <a:latin typeface="Montserrat"/>
              <a:ea typeface="Montserrat"/>
              <a:cs typeface="Montserrat"/>
              <a:sym typeface="Montserrat"/>
            </a:endParaRPr>
          </a:p>
          <a:p>
            <a:pPr marL="0" lvl="0" indent="0" algn="l" rtl="0">
              <a:lnSpc>
                <a:spcPct val="100000"/>
              </a:lnSpc>
              <a:spcBef>
                <a:spcPts val="0"/>
              </a:spcBef>
              <a:spcAft>
                <a:spcPts val="0"/>
              </a:spcAft>
              <a:buSzPts val="5200"/>
              <a:buNone/>
            </a:pPr>
            <a:r>
              <a:rPr lang="en" sz="1400" b="1" i="1">
                <a:solidFill>
                  <a:srgbClr val="A00178"/>
                </a:solidFill>
                <a:latin typeface="Montserrat"/>
                <a:ea typeface="Montserrat"/>
                <a:cs typeface="Montserrat"/>
                <a:sym typeface="Montserrat"/>
              </a:rPr>
              <a:t>“Y is feeling less intensity in her anxiety, as we have been able to talk in sessions and address where some of her anxiety was coming from. </a:t>
            </a:r>
            <a:r>
              <a:rPr lang="en" sz="1400" b="1" i="1" u="sng">
                <a:solidFill>
                  <a:srgbClr val="A00178"/>
                </a:solidFill>
                <a:latin typeface="Montserrat"/>
                <a:ea typeface="Montserrat"/>
                <a:cs typeface="Montserrat"/>
                <a:sym typeface="Montserrat"/>
              </a:rPr>
              <a:t>Y feels more confidence in taking on her next challenges. Y spoke of feeling less anxiety over a separation with her baby happening.”</a:t>
            </a:r>
            <a:endParaRPr sz="1400" b="1" i="1" u="sng">
              <a:solidFill>
                <a:srgbClr val="A00178"/>
              </a:solidFill>
              <a:latin typeface="Montserrat"/>
              <a:ea typeface="Montserrat"/>
              <a:cs typeface="Montserrat"/>
              <a:sym typeface="Montserrat"/>
            </a:endParaRPr>
          </a:p>
          <a:p>
            <a:pPr marL="0" lvl="0" indent="0" algn="l" rtl="0">
              <a:lnSpc>
                <a:spcPct val="100000"/>
              </a:lnSpc>
              <a:spcBef>
                <a:spcPts val="0"/>
              </a:spcBef>
              <a:spcAft>
                <a:spcPts val="0"/>
              </a:spcAft>
              <a:buSzPts val="5200"/>
              <a:buNone/>
            </a:pPr>
            <a:endParaRPr sz="1600" b="1" i="1">
              <a:solidFill>
                <a:srgbClr val="A00178"/>
              </a:solidFill>
              <a:latin typeface="Montserrat"/>
              <a:ea typeface="Montserrat"/>
              <a:cs typeface="Montserrat"/>
              <a:sym typeface="Montserrat"/>
            </a:endParaRPr>
          </a:p>
        </p:txBody>
      </p:sp>
      <p:pic>
        <p:nvPicPr>
          <p:cNvPr id="168" name="Google Shape;168;p14"/>
          <p:cNvPicPr preferRelativeResize="0"/>
          <p:nvPr/>
        </p:nvPicPr>
        <p:blipFill rotWithShape="1">
          <a:blip r:embed="rId3">
            <a:alphaModFix/>
          </a:blip>
          <a:srcRect/>
          <a:stretch/>
        </p:blipFill>
        <p:spPr>
          <a:xfrm>
            <a:off x="144000" y="995275"/>
            <a:ext cx="2143101" cy="28832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716"/>
            <a:ext cx="3886201" cy="1011232"/>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solidFill>
                  <a:srgbClr val="54284E"/>
                </a:solidFill>
              </a:rPr>
              <a:t>Thank you for attending today's session </a:t>
            </a:r>
            <a:endParaRPr lang="en-US" b="1">
              <a:solidFill>
                <a:srgbClr val="54284E"/>
              </a:solidFill>
              <a:ea typeface="Calibri Light"/>
              <a:cs typeface="Calibri Light"/>
            </a:endParaRPr>
          </a:p>
        </p:txBody>
      </p:sp>
      <p:sp>
        <p:nvSpPr>
          <p:cNvPr id="3" name="Content Placeholder 2"/>
          <p:cNvSpPr>
            <a:spLocks noGrp="1"/>
          </p:cNvSpPr>
          <p:nvPr>
            <p:ph idx="1"/>
          </p:nvPr>
        </p:nvSpPr>
        <p:spPr>
          <a:xfrm>
            <a:off x="628650" y="809293"/>
            <a:ext cx="4004487" cy="749903"/>
          </a:xfr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475"/>
              <a:t>We want to hear from you. Please fill out the survey.</a:t>
            </a:r>
            <a:endParaRPr lang="en-US" sz="2475">
              <a:ea typeface="Calibri"/>
              <a:cs typeface="Calibri"/>
            </a:endParaRPr>
          </a:p>
          <a:p>
            <a:pPr marL="0" indent="0">
              <a:buNone/>
            </a:pPr>
            <a:endParaRPr lang="en-US">
              <a:ea typeface="Calibri" panose="020F0502020204030204"/>
              <a:cs typeface="Calibri" panose="020F0502020204030204"/>
            </a:endParaRP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23285"/>
            <a:ext cx="9144000" cy="16823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4801" y="4580775"/>
            <a:ext cx="1169813" cy="288991"/>
          </a:xfrm>
          <a:prstGeom prst="rect">
            <a:avLst/>
          </a:prstGeom>
        </p:spPr>
      </p:pic>
      <p:sp>
        <p:nvSpPr>
          <p:cNvPr id="5" name="Rectangle 4"/>
          <p:cNvSpPr/>
          <p:nvPr/>
        </p:nvSpPr>
        <p:spPr>
          <a:xfrm>
            <a:off x="4679027" y="1369219"/>
            <a:ext cx="3886200" cy="259080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pic>
        <p:nvPicPr>
          <p:cNvPr id="6" name="Picture 5" descr="A person and person holding each other&#10;&#10;Description automatically generated">
            <a:extLst>
              <a:ext uri="{FF2B5EF4-FFF2-40B4-BE49-F238E27FC236}">
                <a16:creationId xmlns:a16="http://schemas.microsoft.com/office/drawing/2014/main" id="{E4D670D6-49E3-949D-3544-63AE4E36AAC8}"/>
              </a:ext>
            </a:extLst>
          </p:cNvPr>
          <p:cNvPicPr>
            <a:picLocks noChangeAspect="1"/>
          </p:cNvPicPr>
          <p:nvPr/>
        </p:nvPicPr>
        <p:blipFill>
          <a:blip r:embed="rId4"/>
          <a:stretch>
            <a:fillRect/>
          </a:stretch>
        </p:blipFill>
        <p:spPr>
          <a:xfrm>
            <a:off x="4632563" y="175715"/>
            <a:ext cx="4246159" cy="4212039"/>
          </a:xfrm>
          <a:prstGeom prst="rect">
            <a:avLst/>
          </a:prstGeom>
        </p:spPr>
      </p:pic>
      <p:pic>
        <p:nvPicPr>
          <p:cNvPr id="10" name="Picture 9" descr="A qr code on a purple background&#10;&#10;Description automatically generated">
            <a:extLst>
              <a:ext uri="{FF2B5EF4-FFF2-40B4-BE49-F238E27FC236}">
                <a16:creationId xmlns:a16="http://schemas.microsoft.com/office/drawing/2014/main" id="{3C489ACE-5A27-9104-AD78-C26CCF76B76D}"/>
              </a:ext>
            </a:extLst>
          </p:cNvPr>
          <p:cNvPicPr>
            <a:picLocks noChangeAspect="1"/>
          </p:cNvPicPr>
          <p:nvPr/>
        </p:nvPicPr>
        <p:blipFill>
          <a:blip r:embed="rId5"/>
          <a:stretch>
            <a:fillRect/>
          </a:stretch>
        </p:blipFill>
        <p:spPr>
          <a:xfrm>
            <a:off x="935182" y="1757795"/>
            <a:ext cx="3004705" cy="2970069"/>
          </a:xfrm>
          <a:prstGeom prst="rect">
            <a:avLst/>
          </a:prstGeom>
        </p:spPr>
      </p:pic>
    </p:spTree>
    <p:extLst>
      <p:ext uri="{BB962C8B-B14F-4D97-AF65-F5344CB8AC3E}">
        <p14:creationId xmlns:p14="http://schemas.microsoft.com/office/powerpoint/2010/main" val="62776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23285"/>
            <a:ext cx="9144000" cy="168233"/>
          </a:xfrm>
          <a:prstGeom prst="rect">
            <a:avLst/>
          </a:prstGeom>
        </p:spPr>
      </p:pic>
      <p:pic>
        <p:nvPicPr>
          <p:cNvPr id="6" name="Picture 5" descr="A person holding a baby&#10;&#10;Description automatically generated">
            <a:extLst>
              <a:ext uri="{FF2B5EF4-FFF2-40B4-BE49-F238E27FC236}">
                <a16:creationId xmlns:a16="http://schemas.microsoft.com/office/drawing/2014/main" id="{DEE2AA99-736A-B28B-05E5-1986844E3252}"/>
              </a:ext>
            </a:extLst>
          </p:cNvPr>
          <p:cNvPicPr>
            <a:picLocks noChangeAspect="1"/>
          </p:cNvPicPr>
          <p:nvPr/>
        </p:nvPicPr>
        <p:blipFill>
          <a:blip r:embed="rId3"/>
          <a:stretch>
            <a:fillRect/>
          </a:stretch>
        </p:blipFill>
        <p:spPr>
          <a:xfrm>
            <a:off x="2351" y="3133"/>
            <a:ext cx="9660254" cy="3226508"/>
          </a:xfrm>
          <a:prstGeom prst="rect">
            <a:avLst/>
          </a:prstGeom>
        </p:spPr>
      </p:pic>
      <p:pic>
        <p:nvPicPr>
          <p:cNvPr id="3" name="Picture 2" descr="A close-up of a logo&#10;&#10;Description automatically generated">
            <a:extLst>
              <a:ext uri="{FF2B5EF4-FFF2-40B4-BE49-F238E27FC236}">
                <a16:creationId xmlns:a16="http://schemas.microsoft.com/office/drawing/2014/main" id="{E2897968-8927-5C74-94D8-BC7E20878F2D}"/>
              </a:ext>
            </a:extLst>
          </p:cNvPr>
          <p:cNvPicPr>
            <a:picLocks noChangeAspect="1"/>
          </p:cNvPicPr>
          <p:nvPr/>
        </p:nvPicPr>
        <p:blipFill>
          <a:blip r:embed="rId4"/>
          <a:stretch>
            <a:fillRect/>
          </a:stretch>
        </p:blipFill>
        <p:spPr>
          <a:xfrm>
            <a:off x="1798286" y="3345873"/>
            <a:ext cx="5547428" cy="1537855"/>
          </a:xfrm>
          <a:prstGeom prst="rect">
            <a:avLst/>
          </a:prstGeom>
        </p:spPr>
      </p:pic>
    </p:spTree>
    <p:extLst>
      <p:ext uri="{BB962C8B-B14F-4D97-AF65-F5344CB8AC3E}">
        <p14:creationId xmlns:p14="http://schemas.microsoft.com/office/powerpoint/2010/main" val="37108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4284E"/>
        </a:solidFill>
        <a:effectLst/>
      </p:bgPr>
    </p:bg>
    <p:spTree>
      <p:nvGrpSpPr>
        <p:cNvPr id="1" name=""/>
        <p:cNvGrpSpPr/>
        <p:nvPr/>
      </p:nvGrpSpPr>
      <p:grpSpPr>
        <a:xfrm>
          <a:off x="0" y="0"/>
          <a:ext cx="0" cy="0"/>
          <a:chOff x="0" y="0"/>
          <a:chExt cx="0" cy="0"/>
        </a:xfrm>
      </p:grpSpPr>
      <p:sp>
        <p:nvSpPr>
          <p:cNvPr id="5" name="Rectangle 4"/>
          <p:cNvSpPr/>
          <p:nvPr/>
        </p:nvSpPr>
        <p:spPr>
          <a:xfrm>
            <a:off x="0" y="3710371"/>
            <a:ext cx="9144000" cy="1438247"/>
          </a:xfrm>
          <a:prstGeom prst="rect">
            <a:avLst/>
          </a:prstGeom>
          <a:solidFill>
            <a:srgbClr val="55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6" name="Subtitle 2"/>
          <p:cNvSpPr>
            <a:spLocks noGrp="1"/>
          </p:cNvSpPr>
          <p:nvPr>
            <p:ph type="subTitle" idx="4294967295"/>
          </p:nvPr>
        </p:nvSpPr>
        <p:spPr>
          <a:xfrm>
            <a:off x="0" y="3989388"/>
            <a:ext cx="6858000" cy="868362"/>
          </a:xfrm>
        </p:spPr>
        <p:txBody>
          <a:bodyPr vert="horz" lIns="68580" tIns="34290" rIns="68580" bIns="34290" rtlCol="0" anchor="t">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lnSpc>
                <a:spcPct val="100000"/>
              </a:lnSpc>
            </a:pPr>
            <a:r>
              <a:rPr lang="en-US" sz="3000">
                <a:solidFill>
                  <a:schemeClr val="bg1"/>
                </a:solidFill>
              </a:rPr>
              <a:t>Land and Labor Acknowledgement</a:t>
            </a:r>
            <a:endParaRPr lang="en-US" sz="3000">
              <a:solidFill>
                <a:schemeClr val="bg1"/>
              </a:solidFill>
              <a:cs typeface="Calibri"/>
            </a:endParaRPr>
          </a:p>
          <a:p>
            <a:pPr algn="l">
              <a:lnSpc>
                <a:spcPct val="100000"/>
              </a:lnSpc>
            </a:pPr>
            <a:r>
              <a:rPr lang="en-US">
                <a:solidFill>
                  <a:schemeClr val="bg1"/>
                </a:solidFill>
              </a:rPr>
              <a:t>2024 Learning Series: Pregnancy and Postpartum Support</a:t>
            </a:r>
            <a:endParaRPr lang="en-US">
              <a:solidFill>
                <a:schemeClr val="bg1"/>
              </a:solidFill>
              <a:cs typeface="Calibri"/>
            </a:endParaRPr>
          </a:p>
        </p:txBody>
      </p:sp>
      <p:pic>
        <p:nvPicPr>
          <p:cNvPr id="8"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42138"/>
            <a:ext cx="9144000" cy="16823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437" y="4470169"/>
            <a:ext cx="1965869" cy="485428"/>
          </a:xfrm>
          <a:prstGeom prst="rect">
            <a:avLst/>
          </a:prstGeom>
        </p:spPr>
      </p:pic>
      <p:sp>
        <p:nvSpPr>
          <p:cNvPr id="2" name="TextBox 1">
            <a:extLst>
              <a:ext uri="{FF2B5EF4-FFF2-40B4-BE49-F238E27FC236}">
                <a16:creationId xmlns:a16="http://schemas.microsoft.com/office/drawing/2014/main" id="{BD7C0779-6146-7D8D-792C-A6192EB11C6F}"/>
              </a:ext>
            </a:extLst>
          </p:cNvPr>
          <p:cNvSpPr txBox="1"/>
          <p:nvPr/>
        </p:nvSpPr>
        <p:spPr>
          <a:xfrm>
            <a:off x="331110" y="305874"/>
            <a:ext cx="8352829" cy="340477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a:solidFill>
                  <a:schemeClr val="bg1"/>
                </a:solidFill>
                <a:latin typeface="Arial Nova"/>
                <a:cs typeface="Times New Roman"/>
              </a:rPr>
              <a:t>We want to acknowledge that we occupy the ancestral lands of the Coast Salish Peoples, in particular the Tulalip, Snohomish, Stillaguamish, Suquamish, Muckleshoot, Nisqually, Puyallup, and the first people of Seattle, the Duwamish People, past, present and future. We honor with gratitude the land itself.</a:t>
            </a:r>
            <a:endParaRPr lang="en-US" sz="1650">
              <a:solidFill>
                <a:schemeClr val="bg1"/>
              </a:solidFill>
              <a:latin typeface="Arial Nova"/>
            </a:endParaRPr>
          </a:p>
          <a:p>
            <a:endParaRPr lang="en-US" sz="1650">
              <a:solidFill>
                <a:schemeClr val="bg1"/>
              </a:solidFill>
              <a:latin typeface="Arial Nova"/>
              <a:cs typeface="Times New Roman"/>
            </a:endParaRPr>
          </a:p>
          <a:p>
            <a:r>
              <a:rPr lang="en-US" sz="1650">
                <a:solidFill>
                  <a:schemeClr val="bg1"/>
                </a:solidFill>
                <a:latin typeface="Arial Nova"/>
                <a:cs typeface="Times New Roman"/>
              </a:rPr>
              <a:t>We also want to recognize that the United States as we know it was built at the often-fatal expense of forcefully enslaved Black and Indigenous people. We must acknowledge that much of what we know of this country today, including its culture, economic growth, and development has been made possible by the labor of enslaved Africans, their descendants, and Indigenous peoples past and present. Today, we are indebted to their labor and the labor of many Black and brown bodies that continue to work in the shadows for our collective benefit.</a:t>
            </a:r>
            <a:endParaRPr lang="en-US" sz="1650">
              <a:solidFill>
                <a:schemeClr val="bg1"/>
              </a:solidFill>
              <a:latin typeface="Arial Nova"/>
            </a:endParaRPr>
          </a:p>
          <a:p>
            <a:endParaRPr lang="en-US" sz="1875">
              <a:solidFill>
                <a:schemeClr val="bg1"/>
              </a:solidFill>
              <a:latin typeface="Arial Nova"/>
            </a:endParaRPr>
          </a:p>
        </p:txBody>
      </p:sp>
    </p:spTree>
    <p:extLst>
      <p:ext uri="{BB962C8B-B14F-4D97-AF65-F5344CB8AC3E}">
        <p14:creationId xmlns:p14="http://schemas.microsoft.com/office/powerpoint/2010/main" val="163164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women with their headshots">
            <a:extLst>
              <a:ext uri="{FF2B5EF4-FFF2-40B4-BE49-F238E27FC236}">
                <a16:creationId xmlns:a16="http://schemas.microsoft.com/office/drawing/2014/main" id="{B5478E2A-F891-D82F-603B-E9D5A429B09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1350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p:nvPr/>
        </p:nvSpPr>
        <p:spPr>
          <a:xfrm>
            <a:off x="4572000" y="1927375"/>
            <a:ext cx="3963600" cy="329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5200"/>
              <a:buFont typeface="Arial"/>
              <a:buNone/>
            </a:pPr>
            <a:r>
              <a:rPr lang="en" sz="2000" b="1" i="1" u="none" strike="noStrike" cap="none">
                <a:solidFill>
                  <a:srgbClr val="A00178"/>
                </a:solidFill>
                <a:highlight>
                  <a:schemeClr val="lt1"/>
                </a:highlight>
                <a:latin typeface="Montserrat"/>
                <a:ea typeface="Montserrat"/>
                <a:cs typeface="Montserrat"/>
                <a:sym typeface="Montserrat"/>
              </a:rPr>
              <a:t>“I recognize the growth I’ve had since [starting PERC]; </a:t>
            </a:r>
            <a:endParaRPr sz="2000" b="1" i="1" u="none" strike="noStrike" cap="none">
              <a:solidFill>
                <a:srgbClr val="A00178"/>
              </a:solidFill>
              <a:highlight>
                <a:schemeClr val="lt1"/>
              </a:highlight>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5200"/>
              <a:buFont typeface="Arial"/>
              <a:buNone/>
            </a:pPr>
            <a:r>
              <a:rPr lang="en" sz="2000" b="1" i="1" u="none" strike="noStrike" cap="none">
                <a:solidFill>
                  <a:srgbClr val="A00178"/>
                </a:solidFill>
                <a:highlight>
                  <a:schemeClr val="lt1"/>
                </a:highlight>
                <a:latin typeface="Montserrat"/>
                <a:ea typeface="Montserrat"/>
                <a:cs typeface="Montserrat"/>
                <a:sym typeface="Montserrat"/>
              </a:rPr>
              <a:t>I</a:t>
            </a:r>
            <a:r>
              <a:rPr lang="en" sz="2000" b="1" i="1" u="sng" strike="noStrike" cap="none">
                <a:solidFill>
                  <a:srgbClr val="A00178"/>
                </a:solidFill>
                <a:highlight>
                  <a:schemeClr val="lt1"/>
                </a:highlight>
                <a:latin typeface="Montserrat"/>
                <a:ea typeface="Montserrat"/>
                <a:cs typeface="Montserrat"/>
                <a:sym typeface="Montserrat"/>
              </a:rPr>
              <a:t> am able to recognize  triggers, </a:t>
            </a:r>
            <a:r>
              <a:rPr lang="en" sz="2000" b="1" i="1" u="none" strike="noStrike" cap="none">
                <a:solidFill>
                  <a:srgbClr val="A00178"/>
                </a:solidFill>
                <a:highlight>
                  <a:schemeClr val="lt1"/>
                </a:highlight>
                <a:latin typeface="Montserrat"/>
                <a:ea typeface="Montserrat"/>
                <a:cs typeface="Montserrat"/>
                <a:sym typeface="Montserrat"/>
              </a:rPr>
              <a:t>why they are happening, and can question how they</a:t>
            </a:r>
            <a:r>
              <a:rPr lang="en" sz="2000" b="1" i="1" u="sng" strike="noStrike" cap="none">
                <a:solidFill>
                  <a:srgbClr val="A00178"/>
                </a:solidFill>
                <a:highlight>
                  <a:schemeClr val="lt1"/>
                </a:highlight>
                <a:latin typeface="Montserrat"/>
                <a:ea typeface="Montserrat"/>
                <a:cs typeface="Montserrat"/>
                <a:sym typeface="Montserrat"/>
              </a:rPr>
              <a:t> impact the story I tell myself about me</a:t>
            </a:r>
            <a:r>
              <a:rPr lang="en" sz="2000" b="1" i="1" u="none" strike="noStrike" cap="none">
                <a:solidFill>
                  <a:srgbClr val="A00178"/>
                </a:solidFill>
                <a:highlight>
                  <a:schemeClr val="lt1"/>
                </a:highlight>
                <a:latin typeface="Montserrat"/>
                <a:ea typeface="Montserrat"/>
                <a:cs typeface="Montserrat"/>
                <a:sym typeface="Montserrat"/>
              </a:rPr>
              <a:t>.”</a:t>
            </a:r>
            <a:endParaRPr sz="2300" b="1" i="1" u="none" strike="noStrike" cap="none">
              <a:solidFill>
                <a:srgbClr val="A00178"/>
              </a:solidFill>
              <a:latin typeface="Montserrat"/>
              <a:ea typeface="Montserrat"/>
              <a:cs typeface="Montserrat"/>
              <a:sym typeface="Montserrat"/>
            </a:endParaRPr>
          </a:p>
          <a:p>
            <a:pPr marL="0" marR="0" lvl="0" indent="0" algn="l" rtl="0">
              <a:lnSpc>
                <a:spcPct val="115000"/>
              </a:lnSpc>
              <a:spcBef>
                <a:spcPts val="800"/>
              </a:spcBef>
              <a:spcAft>
                <a:spcPts val="0"/>
              </a:spcAft>
              <a:buClr>
                <a:srgbClr val="000000"/>
              </a:buClr>
              <a:buSzPts val="1350"/>
              <a:buFont typeface="Arial"/>
              <a:buNone/>
            </a:pPr>
            <a:endParaRPr sz="1350" b="1" i="0" u="none" strike="noStrike" cap="none">
              <a:solidFill>
                <a:srgbClr val="7A3A6F"/>
              </a:solidFill>
              <a:latin typeface="Montserrat"/>
              <a:ea typeface="Montserrat"/>
              <a:cs typeface="Montserrat"/>
              <a:sym typeface="Montserrat"/>
            </a:endParaRPr>
          </a:p>
          <a:p>
            <a:pPr marL="0" marR="0" lvl="0" indent="0" algn="l" rtl="0">
              <a:lnSpc>
                <a:spcPct val="115000"/>
              </a:lnSpc>
              <a:spcBef>
                <a:spcPts val="800"/>
              </a:spcBef>
              <a:spcAft>
                <a:spcPts val="800"/>
              </a:spcAft>
              <a:buClr>
                <a:srgbClr val="000000"/>
              </a:buClr>
              <a:buSzPts val="1300"/>
              <a:buFont typeface="Arial"/>
              <a:buNone/>
            </a:pPr>
            <a:endParaRPr sz="1300" b="1" i="1" u="none" strike="noStrike" cap="none">
              <a:solidFill>
                <a:srgbClr val="7C957F"/>
              </a:solidFill>
              <a:latin typeface="Montserrat"/>
              <a:ea typeface="Montserrat"/>
              <a:cs typeface="Montserrat"/>
              <a:sym typeface="Montserrat"/>
            </a:endParaRPr>
          </a:p>
        </p:txBody>
      </p:sp>
      <p:pic>
        <p:nvPicPr>
          <p:cNvPr id="71" name="Google Shape;71;p1"/>
          <p:cNvPicPr preferRelativeResize="0"/>
          <p:nvPr/>
        </p:nvPicPr>
        <p:blipFill rotWithShape="1">
          <a:blip r:embed="rId3">
            <a:alphaModFix/>
          </a:blip>
          <a:srcRect/>
          <a:stretch/>
        </p:blipFill>
        <p:spPr>
          <a:xfrm>
            <a:off x="494225" y="301288"/>
            <a:ext cx="3509899" cy="4540923"/>
          </a:xfrm>
          <a:prstGeom prst="rect">
            <a:avLst/>
          </a:prstGeom>
          <a:noFill/>
          <a:ln>
            <a:noFill/>
          </a:ln>
        </p:spPr>
      </p:pic>
      <p:pic>
        <p:nvPicPr>
          <p:cNvPr id="72" name="Google Shape;72;p1"/>
          <p:cNvPicPr preferRelativeResize="0"/>
          <p:nvPr/>
        </p:nvPicPr>
        <p:blipFill rotWithShape="1">
          <a:blip r:embed="rId4">
            <a:alphaModFix/>
          </a:blip>
          <a:srcRect/>
          <a:stretch/>
        </p:blipFill>
        <p:spPr>
          <a:xfrm>
            <a:off x="4186050" y="439475"/>
            <a:ext cx="4419600" cy="1104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2da4baddbff_0_0"/>
          <p:cNvSpPr/>
          <p:nvPr/>
        </p:nvSpPr>
        <p:spPr>
          <a:xfrm>
            <a:off x="0" y="0"/>
            <a:ext cx="3048000" cy="5143500"/>
          </a:xfrm>
          <a:prstGeom prst="rect">
            <a:avLst/>
          </a:prstGeom>
          <a:solidFill>
            <a:srgbClr val="7A3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55559"/>
              </a:solidFill>
              <a:latin typeface="Arial"/>
              <a:ea typeface="Arial"/>
              <a:cs typeface="Arial"/>
              <a:sym typeface="Arial"/>
            </a:endParaRPr>
          </a:p>
        </p:txBody>
      </p:sp>
      <p:sp>
        <p:nvSpPr>
          <p:cNvPr id="78" name="Google Shape;78;g2da4baddbff_0_0"/>
          <p:cNvSpPr txBox="1"/>
          <p:nvPr/>
        </p:nvSpPr>
        <p:spPr>
          <a:xfrm>
            <a:off x="358925" y="1327400"/>
            <a:ext cx="2561400" cy="672900"/>
          </a:xfrm>
          <a:prstGeom prst="rect">
            <a:avLst/>
          </a:prstGeom>
          <a:noFill/>
          <a:ln>
            <a:noFill/>
          </a:ln>
        </p:spPr>
        <p:txBody>
          <a:bodyPr spcFirstLastPara="1" wrap="square" lIns="51425" tIns="51425" rIns="51425" bIns="5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FFFFFF"/>
                </a:solidFill>
                <a:latin typeface="Montserrat"/>
                <a:ea typeface="Montserrat"/>
                <a:cs typeface="Montserrat"/>
                <a:sym typeface="Montserrat"/>
              </a:rPr>
              <a:t>Supporting WA Care Providers &amp; Families Since 1989</a:t>
            </a:r>
            <a:endParaRPr sz="2800" b="1" i="0" u="none" strike="noStrike" cap="none">
              <a:solidFill>
                <a:srgbClr val="FFFFFF"/>
              </a:solidFill>
              <a:latin typeface="Montserrat"/>
              <a:ea typeface="Montserrat"/>
              <a:cs typeface="Montserrat"/>
              <a:sym typeface="Montserrat"/>
            </a:endParaRPr>
          </a:p>
        </p:txBody>
      </p:sp>
      <p:sp>
        <p:nvSpPr>
          <p:cNvPr id="79" name="Google Shape;79;g2da4baddbff_0_0"/>
          <p:cNvSpPr txBox="1">
            <a:spLocks noGrp="1"/>
          </p:cNvSpPr>
          <p:nvPr>
            <p:ph type="subTitle" idx="2"/>
          </p:nvPr>
        </p:nvSpPr>
        <p:spPr>
          <a:xfrm>
            <a:off x="3334525" y="1101450"/>
            <a:ext cx="5537700" cy="13038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800"/>
              <a:buNone/>
            </a:pPr>
            <a:r>
              <a:rPr lang="en" sz="2600" b="0">
                <a:solidFill>
                  <a:srgbClr val="606060"/>
                </a:solidFill>
                <a:latin typeface="Montserrat"/>
                <a:ea typeface="Montserrat"/>
                <a:cs typeface="Montserrat"/>
                <a:sym typeface="Montserrat"/>
              </a:rPr>
              <a:t>Shining the light on perinatal mental health to support all families and communities.</a:t>
            </a:r>
            <a:br>
              <a:rPr lang="en" sz="2600" b="0">
                <a:solidFill>
                  <a:srgbClr val="606060"/>
                </a:solidFill>
                <a:latin typeface="Montserrat"/>
                <a:ea typeface="Montserrat"/>
                <a:cs typeface="Montserrat"/>
                <a:sym typeface="Montserrat"/>
              </a:rPr>
            </a:br>
            <a:endParaRPr sz="1800" b="0">
              <a:solidFill>
                <a:srgbClr val="606060"/>
              </a:solidFill>
              <a:latin typeface="Montserrat"/>
              <a:ea typeface="Montserrat"/>
              <a:cs typeface="Montserrat"/>
              <a:sym typeface="Montserrat"/>
            </a:endParaRPr>
          </a:p>
          <a:p>
            <a:pPr marL="0" lvl="0" indent="0" algn="l" rtl="0">
              <a:lnSpc>
                <a:spcPct val="80000"/>
              </a:lnSpc>
              <a:spcBef>
                <a:spcPts val="800"/>
              </a:spcBef>
              <a:spcAft>
                <a:spcPts val="0"/>
              </a:spcAft>
              <a:buSzPts val="1800"/>
              <a:buNone/>
            </a:pPr>
            <a:r>
              <a:rPr lang="en" sz="2000" b="0">
                <a:solidFill>
                  <a:srgbClr val="606060"/>
                </a:solidFill>
                <a:latin typeface="Montserrat"/>
                <a:ea typeface="Montserrat"/>
                <a:cs typeface="Montserrat"/>
                <a:sym typeface="Montserrat"/>
              </a:rPr>
              <a:t>We go about this is by:</a:t>
            </a:r>
            <a:endParaRPr sz="1800" b="0">
              <a:solidFill>
                <a:srgbClr val="606060"/>
              </a:solidFill>
              <a:latin typeface="Montserrat"/>
              <a:ea typeface="Montserrat"/>
              <a:cs typeface="Montserrat"/>
              <a:sym typeface="Montserrat"/>
            </a:endParaRPr>
          </a:p>
          <a:p>
            <a:pPr marL="0" lvl="0" indent="457200" algn="l" rtl="0">
              <a:lnSpc>
                <a:spcPct val="80000"/>
              </a:lnSpc>
              <a:spcBef>
                <a:spcPts val="800"/>
              </a:spcBef>
              <a:spcAft>
                <a:spcPts val="0"/>
              </a:spcAft>
              <a:buSzPts val="1800"/>
              <a:buNone/>
            </a:pPr>
            <a:r>
              <a:rPr lang="en" sz="2000" b="0">
                <a:solidFill>
                  <a:srgbClr val="606060"/>
                </a:solidFill>
                <a:latin typeface="Montserrat"/>
                <a:ea typeface="Montserrat"/>
                <a:cs typeface="Montserrat"/>
                <a:sym typeface="Montserrat"/>
              </a:rPr>
              <a:t>1. Raising Awareness</a:t>
            </a:r>
            <a:endParaRPr sz="1800" b="0">
              <a:solidFill>
                <a:srgbClr val="606060"/>
              </a:solidFill>
              <a:latin typeface="Montserrat"/>
              <a:ea typeface="Montserrat"/>
              <a:cs typeface="Montserrat"/>
              <a:sym typeface="Montserrat"/>
            </a:endParaRPr>
          </a:p>
          <a:p>
            <a:pPr marL="0" lvl="0" indent="457200" algn="l" rtl="0">
              <a:lnSpc>
                <a:spcPct val="80000"/>
              </a:lnSpc>
              <a:spcBef>
                <a:spcPts val="800"/>
              </a:spcBef>
              <a:spcAft>
                <a:spcPts val="0"/>
              </a:spcAft>
              <a:buSzPts val="1800"/>
              <a:buNone/>
            </a:pPr>
            <a:r>
              <a:rPr lang="en" sz="2000" b="0">
                <a:solidFill>
                  <a:srgbClr val="606060"/>
                </a:solidFill>
                <a:latin typeface="Montserrat"/>
                <a:ea typeface="Montserrat"/>
                <a:cs typeface="Montserrat"/>
                <a:sym typeface="Montserrat"/>
              </a:rPr>
              <a:t>2. Educating Professionals.</a:t>
            </a:r>
            <a:endParaRPr sz="1800" b="0">
              <a:solidFill>
                <a:srgbClr val="606060"/>
              </a:solidFill>
              <a:latin typeface="Montserrat"/>
              <a:ea typeface="Montserrat"/>
              <a:cs typeface="Montserrat"/>
              <a:sym typeface="Montserrat"/>
            </a:endParaRPr>
          </a:p>
          <a:p>
            <a:pPr marL="0" lvl="0" indent="457200" algn="l" rtl="0">
              <a:lnSpc>
                <a:spcPct val="80000"/>
              </a:lnSpc>
              <a:spcBef>
                <a:spcPts val="800"/>
              </a:spcBef>
              <a:spcAft>
                <a:spcPts val="0"/>
              </a:spcAft>
              <a:buSzPts val="1800"/>
              <a:buNone/>
            </a:pPr>
            <a:r>
              <a:rPr lang="en" sz="2000" b="0">
                <a:solidFill>
                  <a:srgbClr val="606060"/>
                </a:solidFill>
                <a:latin typeface="Montserrat"/>
                <a:ea typeface="Montserrat"/>
                <a:cs typeface="Montserrat"/>
                <a:sym typeface="Montserrat"/>
              </a:rPr>
              <a:t>3. Supporting families</a:t>
            </a:r>
            <a:endParaRPr sz="1800" b="0">
              <a:solidFill>
                <a:srgbClr val="606060"/>
              </a:solidFill>
              <a:latin typeface="Montserrat"/>
              <a:ea typeface="Montserrat"/>
              <a:cs typeface="Montserrat"/>
              <a:sym typeface="Montserrat"/>
            </a:endParaRPr>
          </a:p>
          <a:p>
            <a:pPr marL="0" lvl="0" indent="457200" algn="l" rtl="0">
              <a:lnSpc>
                <a:spcPct val="80000"/>
              </a:lnSpc>
              <a:spcBef>
                <a:spcPts val="800"/>
              </a:spcBef>
              <a:spcAft>
                <a:spcPts val="0"/>
              </a:spcAft>
              <a:buSzPts val="1800"/>
              <a:buNone/>
            </a:pPr>
            <a:r>
              <a:rPr lang="en" sz="2000" b="0">
                <a:solidFill>
                  <a:srgbClr val="606060"/>
                </a:solidFill>
                <a:latin typeface="Montserrat"/>
                <a:ea typeface="Montserrat"/>
                <a:cs typeface="Montserrat"/>
                <a:sym typeface="Montserrat"/>
              </a:rPr>
              <a:t>4. Fostering connections between all. </a:t>
            </a:r>
            <a:endParaRPr b="0">
              <a:solidFill>
                <a:srgbClr val="000000"/>
              </a:solidFill>
              <a:latin typeface="Montserrat"/>
              <a:ea typeface="Montserrat"/>
              <a:cs typeface="Montserrat"/>
              <a:sym typeface="Montserrat"/>
            </a:endParaRPr>
          </a:p>
          <a:p>
            <a:pPr marL="457200" lvl="0" indent="0" algn="l" rtl="0">
              <a:lnSpc>
                <a:spcPct val="115000"/>
              </a:lnSpc>
              <a:spcBef>
                <a:spcPts val="0"/>
              </a:spcBef>
              <a:spcAft>
                <a:spcPts val="0"/>
              </a:spcAft>
              <a:buSzPts val="1800"/>
              <a:buNone/>
            </a:pPr>
            <a:endParaRPr b="0">
              <a:solidFill>
                <a:srgbClr val="000000"/>
              </a:solidFill>
              <a:latin typeface="Montserrat"/>
              <a:ea typeface="Montserrat"/>
              <a:cs typeface="Montserrat"/>
              <a:sym typeface="Montserrat"/>
            </a:endParaRPr>
          </a:p>
        </p:txBody>
      </p:sp>
      <p:sp>
        <p:nvSpPr>
          <p:cNvPr id="80" name="Google Shape;80;g2da4baddbff_0_0"/>
          <p:cNvSpPr txBox="1">
            <a:spLocks noGrp="1"/>
          </p:cNvSpPr>
          <p:nvPr>
            <p:ph type="subTitle" idx="2"/>
          </p:nvPr>
        </p:nvSpPr>
        <p:spPr>
          <a:xfrm>
            <a:off x="3122475" y="4447900"/>
            <a:ext cx="5810700" cy="458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800"/>
              </a:spcBef>
              <a:spcAft>
                <a:spcPts val="0"/>
              </a:spcAft>
              <a:buSzPts val="1800"/>
              <a:buNone/>
            </a:pPr>
            <a:r>
              <a:rPr lang="en" sz="1700">
                <a:solidFill>
                  <a:srgbClr val="7A3A6F"/>
                </a:solidFill>
                <a:latin typeface="Montserrat"/>
                <a:ea typeface="Montserrat"/>
                <a:cs typeface="Montserrat"/>
                <a:sym typeface="Montserrat"/>
              </a:rPr>
              <a:t>Support resources found all over Washington</a:t>
            </a:r>
            <a:endParaRPr sz="700">
              <a:solidFill>
                <a:srgbClr val="7A3A6F"/>
              </a:solidFill>
              <a:latin typeface="Montserrat"/>
              <a:ea typeface="Montserrat"/>
              <a:cs typeface="Montserrat"/>
              <a:sym typeface="Montserrat"/>
            </a:endParaRPr>
          </a:p>
          <a:p>
            <a:pPr marL="0" lvl="0" indent="0" algn="l" rtl="0">
              <a:lnSpc>
                <a:spcPct val="115000"/>
              </a:lnSpc>
              <a:spcBef>
                <a:spcPts val="0"/>
              </a:spcBef>
              <a:spcAft>
                <a:spcPts val="0"/>
              </a:spcAft>
              <a:buSzPts val="1800"/>
              <a:buNone/>
            </a:pPr>
            <a:endParaRPr sz="900">
              <a:solidFill>
                <a:srgbClr val="7A3A6F"/>
              </a:solidFill>
            </a:endParaRPr>
          </a:p>
          <a:p>
            <a:pPr marL="0" lvl="0" indent="0" algn="l" rtl="0">
              <a:lnSpc>
                <a:spcPct val="115000"/>
              </a:lnSpc>
              <a:spcBef>
                <a:spcPts val="0"/>
              </a:spcBef>
              <a:spcAft>
                <a:spcPts val="0"/>
              </a:spcAft>
              <a:buSzPts val="1800"/>
              <a:buNone/>
            </a:pPr>
            <a:endParaRPr sz="900">
              <a:solidFill>
                <a:srgbClr val="7A3A6F"/>
              </a:solidFill>
            </a:endParaRPr>
          </a:p>
        </p:txBody>
      </p:sp>
      <p:pic>
        <p:nvPicPr>
          <p:cNvPr id="81" name="Google Shape;81;g2da4baddbff_0_0"/>
          <p:cNvPicPr preferRelativeResize="0"/>
          <p:nvPr/>
        </p:nvPicPr>
        <p:blipFill rotWithShape="1">
          <a:blip r:embed="rId3">
            <a:alphaModFix/>
          </a:blip>
          <a:srcRect b="27022"/>
          <a:stretch/>
        </p:blipFill>
        <p:spPr>
          <a:xfrm>
            <a:off x="8434449" y="4535625"/>
            <a:ext cx="640425" cy="458200"/>
          </a:xfrm>
          <a:prstGeom prst="rect">
            <a:avLst/>
          </a:prstGeom>
          <a:noFill/>
          <a:ln>
            <a:noFill/>
          </a:ln>
        </p:spPr>
      </p:pic>
      <p:sp>
        <p:nvSpPr>
          <p:cNvPr id="82" name="Google Shape;82;g2da4baddbff_0_0"/>
          <p:cNvSpPr txBox="1"/>
          <p:nvPr/>
        </p:nvSpPr>
        <p:spPr>
          <a:xfrm>
            <a:off x="3213421" y="342505"/>
            <a:ext cx="3174000" cy="579900"/>
          </a:xfrm>
          <a:prstGeom prst="rect">
            <a:avLst/>
          </a:prstGeom>
          <a:noFill/>
          <a:ln>
            <a:noFill/>
          </a:ln>
        </p:spPr>
        <p:txBody>
          <a:bodyPr spcFirstLastPara="1" wrap="square" lIns="51425" tIns="51425" rIns="51425" bIns="5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7A3A6F"/>
                </a:solidFill>
                <a:latin typeface="Montserrat"/>
                <a:ea typeface="Montserrat"/>
                <a:cs typeface="Montserrat"/>
                <a:sym typeface="Montserrat"/>
              </a:rPr>
              <a:t>Our Mission:</a:t>
            </a:r>
            <a:endParaRPr sz="2800" b="1" i="0" u="none" strike="noStrike" cap="none">
              <a:solidFill>
                <a:srgbClr val="7A3A6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da4baddbff_0_100"/>
          <p:cNvSpPr/>
          <p:nvPr/>
        </p:nvSpPr>
        <p:spPr>
          <a:xfrm>
            <a:off x="0" y="0"/>
            <a:ext cx="3048000" cy="5143500"/>
          </a:xfrm>
          <a:prstGeom prst="rect">
            <a:avLst/>
          </a:prstGeom>
          <a:solidFill>
            <a:srgbClr val="7A3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55559"/>
              </a:solidFill>
              <a:latin typeface="Arial"/>
              <a:ea typeface="Arial"/>
              <a:cs typeface="Arial"/>
              <a:sym typeface="Arial"/>
            </a:endParaRPr>
          </a:p>
        </p:txBody>
      </p:sp>
      <p:sp>
        <p:nvSpPr>
          <p:cNvPr id="88" name="Google Shape;88;g2da4baddbff_0_100"/>
          <p:cNvSpPr txBox="1"/>
          <p:nvPr/>
        </p:nvSpPr>
        <p:spPr>
          <a:xfrm>
            <a:off x="358925" y="1327400"/>
            <a:ext cx="2561400" cy="672900"/>
          </a:xfrm>
          <a:prstGeom prst="rect">
            <a:avLst/>
          </a:prstGeom>
          <a:noFill/>
          <a:ln>
            <a:noFill/>
          </a:ln>
        </p:spPr>
        <p:txBody>
          <a:bodyPr spcFirstLastPara="1" wrap="square" lIns="51425" tIns="51425" rIns="51425" bIns="5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FFFFFF"/>
                </a:solidFill>
                <a:latin typeface="Montserrat"/>
                <a:ea typeface="Montserrat"/>
                <a:cs typeface="Montserrat"/>
                <a:sym typeface="Montserrat"/>
              </a:rPr>
              <a:t>OUR PROGRAMS</a:t>
            </a:r>
            <a:endParaRPr sz="2800" b="1" i="0" u="none" strike="noStrike" cap="none">
              <a:solidFill>
                <a:srgbClr val="FFFFFF"/>
              </a:solidFill>
              <a:latin typeface="Montserrat"/>
              <a:ea typeface="Montserrat"/>
              <a:cs typeface="Montserrat"/>
              <a:sym typeface="Montserrat"/>
            </a:endParaRPr>
          </a:p>
        </p:txBody>
      </p:sp>
      <p:sp>
        <p:nvSpPr>
          <p:cNvPr id="89" name="Google Shape;89;g2da4baddbff_0_100"/>
          <p:cNvSpPr txBox="1">
            <a:spLocks noGrp="1"/>
          </p:cNvSpPr>
          <p:nvPr>
            <p:ph type="subTitle" idx="2"/>
          </p:nvPr>
        </p:nvSpPr>
        <p:spPr>
          <a:xfrm>
            <a:off x="3112750" y="222750"/>
            <a:ext cx="5962200" cy="16065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Peer Support Warm Line 1-888-404-PPMD (7763) </a:t>
            </a:r>
            <a:endParaRPr sz="18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Free brochures “Wondering if it’s Supposed to be this Hard?” (english and spanish)</a:t>
            </a:r>
            <a:endParaRPr sz="18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Directory/Health Care provider referrals </a:t>
            </a:r>
            <a:endParaRPr sz="18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Trainings, in-services &amp; conferences</a:t>
            </a:r>
            <a:endParaRPr sz="18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Therapy program (clinical training program)</a:t>
            </a:r>
            <a:endParaRPr sz="18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Parent support groups</a:t>
            </a:r>
            <a:r>
              <a:rPr lang="en" sz="2000" b="0">
                <a:solidFill>
                  <a:srgbClr val="606060"/>
                </a:solidFill>
                <a:latin typeface="Montserrat"/>
                <a:ea typeface="Montserrat"/>
                <a:cs typeface="Montserrat"/>
                <a:sym typeface="Montserrat"/>
              </a:rPr>
              <a:t> </a:t>
            </a:r>
            <a:endParaRPr sz="20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Peer Support via the Parent Resilience Program in King/Skagit County (PERC) </a:t>
            </a:r>
            <a:endParaRPr sz="18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Professional membership</a:t>
            </a:r>
            <a:endParaRPr sz="18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Consultation for organizations &amp; health care providers</a:t>
            </a:r>
            <a:endParaRPr sz="18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Online resources and downloads</a:t>
            </a:r>
            <a:endParaRPr sz="18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Online newsletter</a:t>
            </a:r>
            <a:endParaRPr sz="1800" b="0">
              <a:solidFill>
                <a:srgbClr val="606060"/>
              </a:solidFill>
              <a:latin typeface="Montserrat"/>
              <a:ea typeface="Montserrat"/>
              <a:cs typeface="Montserrat"/>
              <a:sym typeface="Montserrat"/>
            </a:endParaRPr>
          </a:p>
          <a:p>
            <a:pPr marL="0" lvl="0" indent="0" algn="l" rtl="0">
              <a:lnSpc>
                <a:spcPct val="90000"/>
              </a:lnSpc>
              <a:spcBef>
                <a:spcPts val="0"/>
              </a:spcBef>
              <a:spcAft>
                <a:spcPts val="0"/>
              </a:spcAft>
              <a:buSzPts val="1800"/>
              <a:buNone/>
            </a:pPr>
            <a:endParaRPr b="0">
              <a:solidFill>
                <a:srgbClr val="000000"/>
              </a:solidFill>
              <a:latin typeface="Montserrat"/>
              <a:ea typeface="Montserrat"/>
              <a:cs typeface="Montserrat"/>
              <a:sym typeface="Montserrat"/>
            </a:endParaRPr>
          </a:p>
          <a:p>
            <a:pPr marL="457200" lvl="0" indent="0" algn="l" rtl="0">
              <a:lnSpc>
                <a:spcPct val="115000"/>
              </a:lnSpc>
              <a:spcBef>
                <a:spcPts val="0"/>
              </a:spcBef>
              <a:spcAft>
                <a:spcPts val="0"/>
              </a:spcAft>
              <a:buSzPts val="1800"/>
              <a:buNone/>
            </a:pPr>
            <a:endParaRPr b="0">
              <a:solidFill>
                <a:srgbClr val="000000"/>
              </a:solidFill>
              <a:latin typeface="Montserrat"/>
              <a:ea typeface="Montserrat"/>
              <a:cs typeface="Montserrat"/>
              <a:sym typeface="Montserrat"/>
            </a:endParaRPr>
          </a:p>
        </p:txBody>
      </p:sp>
      <p:pic>
        <p:nvPicPr>
          <p:cNvPr id="90" name="Google Shape;90;g2da4baddbff_0_100"/>
          <p:cNvPicPr preferRelativeResize="0"/>
          <p:nvPr/>
        </p:nvPicPr>
        <p:blipFill rotWithShape="1">
          <a:blip r:embed="rId3">
            <a:alphaModFix/>
          </a:blip>
          <a:srcRect b="27022"/>
          <a:stretch/>
        </p:blipFill>
        <p:spPr>
          <a:xfrm>
            <a:off x="8434449" y="4535625"/>
            <a:ext cx="640425" cy="45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da4baddbff_0_194"/>
          <p:cNvSpPr txBox="1"/>
          <p:nvPr/>
        </p:nvSpPr>
        <p:spPr>
          <a:xfrm>
            <a:off x="3424371" y="229155"/>
            <a:ext cx="3174000" cy="579900"/>
          </a:xfrm>
          <a:prstGeom prst="rect">
            <a:avLst/>
          </a:prstGeom>
          <a:noFill/>
          <a:ln>
            <a:noFill/>
          </a:ln>
        </p:spPr>
        <p:txBody>
          <a:bodyPr spcFirstLastPara="1" wrap="square" lIns="51425" tIns="51425" rIns="51425" bIns="5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7A3A6F"/>
                </a:solidFill>
                <a:latin typeface="Montserrat"/>
                <a:ea typeface="Montserrat"/>
                <a:cs typeface="Montserrat"/>
                <a:sym typeface="Montserrat"/>
              </a:rPr>
              <a:t>Warm Line</a:t>
            </a:r>
            <a:endParaRPr sz="2800" b="1" i="0" u="none" strike="noStrike" cap="none">
              <a:solidFill>
                <a:srgbClr val="7A3A6F"/>
              </a:solidFill>
              <a:latin typeface="Montserrat"/>
              <a:ea typeface="Montserrat"/>
              <a:cs typeface="Montserrat"/>
              <a:sym typeface="Montserrat"/>
            </a:endParaRPr>
          </a:p>
        </p:txBody>
      </p:sp>
      <p:sp>
        <p:nvSpPr>
          <p:cNvPr id="96" name="Google Shape;96;g2da4baddbff_0_194"/>
          <p:cNvSpPr txBox="1">
            <a:spLocks noGrp="1"/>
          </p:cNvSpPr>
          <p:nvPr>
            <p:ph type="subTitle" idx="2"/>
          </p:nvPr>
        </p:nvSpPr>
        <p:spPr>
          <a:xfrm>
            <a:off x="3511850" y="4360072"/>
            <a:ext cx="3244800" cy="419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 sz="2800" b="0">
                <a:solidFill>
                  <a:srgbClr val="7A3A6F"/>
                </a:solidFill>
              </a:rPr>
              <a:t>888.404.7763</a:t>
            </a:r>
            <a:endParaRPr sz="1200" b="0" i="1">
              <a:solidFill>
                <a:srgbClr val="000000"/>
              </a:solidFill>
            </a:endParaRPr>
          </a:p>
        </p:txBody>
      </p:sp>
      <p:sp>
        <p:nvSpPr>
          <p:cNvPr id="97" name="Google Shape;97;g2da4baddbff_0_194"/>
          <p:cNvSpPr txBox="1">
            <a:spLocks noGrp="1"/>
          </p:cNvSpPr>
          <p:nvPr>
            <p:ph type="subTitle" idx="2"/>
          </p:nvPr>
        </p:nvSpPr>
        <p:spPr>
          <a:xfrm>
            <a:off x="3769200" y="1004775"/>
            <a:ext cx="5374800" cy="1482900"/>
          </a:xfrm>
          <a:prstGeom prst="rect">
            <a:avLst/>
          </a:prstGeom>
          <a:noFill/>
          <a:ln>
            <a:noFill/>
          </a:ln>
        </p:spPr>
        <p:txBody>
          <a:bodyPr spcFirstLastPara="1" wrap="square" lIns="91425" tIns="91425" rIns="91425" bIns="91425" anchor="t" anchorCtr="0">
            <a:noAutofit/>
          </a:bodyPr>
          <a:lstStyle/>
          <a:p>
            <a:pPr marL="457200" lvl="0" indent="-361950" algn="l" rtl="0">
              <a:lnSpc>
                <a:spcPct val="90000"/>
              </a:lnSpc>
              <a:spcBef>
                <a:spcPts val="0"/>
              </a:spcBef>
              <a:spcAft>
                <a:spcPts val="0"/>
              </a:spcAft>
              <a:buClr>
                <a:srgbClr val="606060"/>
              </a:buClr>
              <a:buSzPts val="2100"/>
              <a:buFont typeface="Montserrat"/>
              <a:buChar char="●"/>
            </a:pPr>
            <a:r>
              <a:rPr lang="en" sz="2100" b="0">
                <a:solidFill>
                  <a:srgbClr val="606060"/>
                </a:solidFill>
                <a:latin typeface="Montserrat"/>
                <a:ea typeface="Montserrat"/>
                <a:cs typeface="Montserrat"/>
                <a:sym typeface="Montserrat"/>
              </a:rPr>
              <a:t>Call, text &amp; email</a:t>
            </a:r>
            <a:endParaRPr sz="21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61950" algn="l" rtl="0">
              <a:lnSpc>
                <a:spcPct val="90000"/>
              </a:lnSpc>
              <a:spcBef>
                <a:spcPts val="0"/>
              </a:spcBef>
              <a:spcAft>
                <a:spcPts val="0"/>
              </a:spcAft>
              <a:buClr>
                <a:srgbClr val="606060"/>
              </a:buClr>
              <a:buSzPts val="2100"/>
              <a:buFont typeface="Montserrat"/>
              <a:buChar char="●"/>
            </a:pPr>
            <a:r>
              <a:rPr lang="en" sz="2100" b="0">
                <a:solidFill>
                  <a:srgbClr val="606060"/>
                </a:solidFill>
                <a:latin typeface="Montserrat"/>
                <a:ea typeface="Montserrat"/>
                <a:cs typeface="Montserrat"/>
                <a:sym typeface="Montserrat"/>
              </a:rPr>
              <a:t>Live Answer Monday-Friday 9am-4:30pm</a:t>
            </a:r>
            <a:endParaRPr sz="1800" b="0">
              <a:solidFill>
                <a:srgbClr val="606060"/>
              </a:solidFill>
              <a:latin typeface="Montserrat"/>
              <a:ea typeface="Montserrat"/>
              <a:cs typeface="Montserrat"/>
              <a:sym typeface="Montserrat"/>
            </a:endParaRPr>
          </a:p>
          <a:p>
            <a:pPr marL="457200" lvl="0" indent="-361950" algn="l" rtl="0">
              <a:lnSpc>
                <a:spcPct val="90000"/>
              </a:lnSpc>
              <a:spcBef>
                <a:spcPts val="800"/>
              </a:spcBef>
              <a:spcAft>
                <a:spcPts val="0"/>
              </a:spcAft>
              <a:buClr>
                <a:srgbClr val="606060"/>
              </a:buClr>
              <a:buSzPts val="2100"/>
              <a:buFont typeface="Montserrat"/>
              <a:buChar char="●"/>
            </a:pPr>
            <a:r>
              <a:rPr lang="en" sz="2100" b="0">
                <a:solidFill>
                  <a:srgbClr val="606060"/>
                </a:solidFill>
                <a:latin typeface="Montserrat"/>
                <a:ea typeface="Montserrat"/>
                <a:cs typeface="Montserrat"/>
                <a:sym typeface="Montserrat"/>
              </a:rPr>
              <a:t>Respond to voicemail messages evenings and weekends</a:t>
            </a:r>
            <a:endParaRPr sz="2100" b="0">
              <a:solidFill>
                <a:srgbClr val="606060"/>
              </a:solidFill>
              <a:latin typeface="Montserrat"/>
              <a:ea typeface="Montserrat"/>
              <a:cs typeface="Montserrat"/>
              <a:sym typeface="Montserrat"/>
            </a:endParaRPr>
          </a:p>
          <a:p>
            <a:pPr marL="457200" lvl="0" indent="-361950" algn="l" rtl="0">
              <a:lnSpc>
                <a:spcPct val="90000"/>
              </a:lnSpc>
              <a:spcBef>
                <a:spcPts val="800"/>
              </a:spcBef>
              <a:spcAft>
                <a:spcPts val="0"/>
              </a:spcAft>
              <a:buClr>
                <a:srgbClr val="606060"/>
              </a:buClr>
              <a:buSzPts val="2100"/>
              <a:buFont typeface="Montserrat"/>
              <a:buChar char="●"/>
            </a:pPr>
            <a:r>
              <a:rPr lang="en" sz="2100" b="0">
                <a:solidFill>
                  <a:srgbClr val="606060"/>
                </a:solidFill>
                <a:latin typeface="Montserrat"/>
                <a:ea typeface="Montserrat"/>
                <a:cs typeface="Montserrat"/>
                <a:sym typeface="Montserrat"/>
              </a:rPr>
              <a:t>Bi-lingual/Bi-cultural Spanish speaking staff </a:t>
            </a:r>
            <a:endParaRPr sz="2100" b="0">
              <a:solidFill>
                <a:srgbClr val="606060"/>
              </a:solidFill>
              <a:latin typeface="Montserrat"/>
              <a:ea typeface="Montserrat"/>
              <a:cs typeface="Montserrat"/>
              <a:sym typeface="Montserrat"/>
            </a:endParaRPr>
          </a:p>
          <a:p>
            <a:pPr marL="457200" lvl="0" indent="-361950" algn="l" rtl="0">
              <a:lnSpc>
                <a:spcPct val="90000"/>
              </a:lnSpc>
              <a:spcBef>
                <a:spcPts val="800"/>
              </a:spcBef>
              <a:spcAft>
                <a:spcPts val="0"/>
              </a:spcAft>
              <a:buClr>
                <a:srgbClr val="606060"/>
              </a:buClr>
              <a:buSzPts val="2100"/>
              <a:buFont typeface="Montserrat"/>
              <a:buChar char="●"/>
            </a:pPr>
            <a:r>
              <a:rPr lang="en" sz="2100" b="0">
                <a:solidFill>
                  <a:srgbClr val="606060"/>
                </a:solidFill>
                <a:latin typeface="Montserrat"/>
                <a:ea typeface="Montserrat"/>
                <a:cs typeface="Montserrat"/>
                <a:sym typeface="Montserrat"/>
              </a:rPr>
              <a:t>For parents, family and providers</a:t>
            </a:r>
            <a:endParaRPr sz="2100" b="0">
              <a:solidFill>
                <a:srgbClr val="606060"/>
              </a:solidFill>
              <a:latin typeface="Montserrat"/>
              <a:ea typeface="Montserrat"/>
              <a:cs typeface="Montserrat"/>
              <a:sym typeface="Montserrat"/>
            </a:endParaRPr>
          </a:p>
          <a:p>
            <a:pPr marL="457200" lvl="0" indent="-361950" algn="l" rtl="0">
              <a:lnSpc>
                <a:spcPct val="90000"/>
              </a:lnSpc>
              <a:spcBef>
                <a:spcPts val="800"/>
              </a:spcBef>
              <a:spcAft>
                <a:spcPts val="0"/>
              </a:spcAft>
              <a:buClr>
                <a:srgbClr val="606060"/>
              </a:buClr>
              <a:buSzPts val="2100"/>
              <a:buFont typeface="Montserrat"/>
              <a:buChar char="●"/>
            </a:pPr>
            <a:r>
              <a:rPr lang="en" sz="2100" b="0">
                <a:solidFill>
                  <a:srgbClr val="606060"/>
                </a:solidFill>
                <a:latin typeface="Montserrat"/>
                <a:ea typeface="Montserrat"/>
                <a:cs typeface="Montserrat"/>
                <a:sym typeface="Montserrat"/>
              </a:rPr>
              <a:t>Dad’s too! (via our Dad Specialist) </a:t>
            </a:r>
            <a:endParaRPr sz="2100" b="0">
              <a:solidFill>
                <a:srgbClr val="606060"/>
              </a:solidFill>
              <a:latin typeface="Montserrat"/>
              <a:ea typeface="Montserrat"/>
              <a:cs typeface="Montserrat"/>
              <a:sym typeface="Montserrat"/>
            </a:endParaRPr>
          </a:p>
          <a:p>
            <a:pPr marL="0" lvl="0" indent="0" algn="l" rtl="0">
              <a:lnSpc>
                <a:spcPct val="90000"/>
              </a:lnSpc>
              <a:spcBef>
                <a:spcPts val="800"/>
              </a:spcBef>
              <a:spcAft>
                <a:spcPts val="0"/>
              </a:spcAft>
              <a:buSzPts val="1800"/>
              <a:buNone/>
            </a:pPr>
            <a:endParaRPr sz="2100" b="0">
              <a:solidFill>
                <a:srgbClr val="606060"/>
              </a:solidFill>
              <a:latin typeface="Montserrat"/>
              <a:ea typeface="Montserrat"/>
              <a:cs typeface="Montserrat"/>
              <a:sym typeface="Montserrat"/>
            </a:endParaRPr>
          </a:p>
          <a:p>
            <a:pPr marL="457200" lvl="0" indent="0" algn="l" rtl="0">
              <a:lnSpc>
                <a:spcPct val="115000"/>
              </a:lnSpc>
              <a:spcBef>
                <a:spcPts val="0"/>
              </a:spcBef>
              <a:spcAft>
                <a:spcPts val="0"/>
              </a:spcAft>
              <a:buSzPts val="1800"/>
              <a:buNone/>
            </a:pPr>
            <a:endParaRPr b="0">
              <a:solidFill>
                <a:srgbClr val="000000"/>
              </a:solidFill>
              <a:latin typeface="Montserrat"/>
              <a:ea typeface="Montserrat"/>
              <a:cs typeface="Montserrat"/>
              <a:sym typeface="Montserrat"/>
            </a:endParaRPr>
          </a:p>
        </p:txBody>
      </p:sp>
      <p:sp>
        <p:nvSpPr>
          <p:cNvPr id="98" name="Google Shape;98;g2da4baddbff_0_194"/>
          <p:cNvSpPr/>
          <p:nvPr/>
        </p:nvSpPr>
        <p:spPr>
          <a:xfrm>
            <a:off x="0" y="1020938"/>
            <a:ext cx="166500" cy="264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 name="Google Shape;99;g2da4baddbff_0_194"/>
          <p:cNvPicPr preferRelativeResize="0"/>
          <p:nvPr/>
        </p:nvPicPr>
        <p:blipFill rotWithShape="1">
          <a:blip r:embed="rId3">
            <a:alphaModFix/>
          </a:blip>
          <a:srcRect b="27022"/>
          <a:stretch/>
        </p:blipFill>
        <p:spPr>
          <a:xfrm>
            <a:off x="8434449" y="4535625"/>
            <a:ext cx="640425" cy="458200"/>
          </a:xfrm>
          <a:prstGeom prst="rect">
            <a:avLst/>
          </a:prstGeom>
          <a:noFill/>
          <a:ln>
            <a:noFill/>
          </a:ln>
        </p:spPr>
      </p:pic>
      <p:pic>
        <p:nvPicPr>
          <p:cNvPr id="100" name="Google Shape;100;g2da4baddbff_0_194"/>
          <p:cNvPicPr preferRelativeResize="0"/>
          <p:nvPr/>
        </p:nvPicPr>
        <p:blipFill rotWithShape="1">
          <a:blip r:embed="rId4">
            <a:alphaModFix/>
          </a:blip>
          <a:srcRect/>
          <a:stretch/>
        </p:blipFill>
        <p:spPr>
          <a:xfrm>
            <a:off x="166500" y="1020946"/>
            <a:ext cx="3575225" cy="32092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da4baddbff_0_385"/>
          <p:cNvSpPr txBox="1"/>
          <p:nvPr/>
        </p:nvSpPr>
        <p:spPr>
          <a:xfrm>
            <a:off x="3505200" y="441350"/>
            <a:ext cx="5023500" cy="579900"/>
          </a:xfrm>
          <a:prstGeom prst="rect">
            <a:avLst/>
          </a:prstGeom>
          <a:noFill/>
          <a:ln>
            <a:noFill/>
          </a:ln>
        </p:spPr>
        <p:txBody>
          <a:bodyPr spcFirstLastPara="1" wrap="square" lIns="51425" tIns="51425" rIns="51425" bIns="5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7A3A6F"/>
                </a:solidFill>
                <a:latin typeface="Montserrat"/>
                <a:ea typeface="Montserrat"/>
                <a:cs typeface="Montserrat"/>
                <a:sym typeface="Montserrat"/>
              </a:rPr>
              <a:t>Clinical Therapy Program</a:t>
            </a:r>
            <a:endParaRPr sz="2800" b="1" i="0" u="none" strike="noStrike" cap="none">
              <a:solidFill>
                <a:srgbClr val="7A3A6F"/>
              </a:solidFill>
              <a:latin typeface="Montserrat"/>
              <a:ea typeface="Montserrat"/>
              <a:cs typeface="Montserrat"/>
              <a:sym typeface="Montserrat"/>
            </a:endParaRPr>
          </a:p>
        </p:txBody>
      </p:sp>
      <p:sp>
        <p:nvSpPr>
          <p:cNvPr id="106" name="Google Shape;106;g2da4baddbff_0_385"/>
          <p:cNvSpPr txBox="1">
            <a:spLocks noGrp="1"/>
          </p:cNvSpPr>
          <p:nvPr>
            <p:ph type="subTitle" idx="2"/>
          </p:nvPr>
        </p:nvSpPr>
        <p:spPr>
          <a:xfrm>
            <a:off x="3505203" y="1118150"/>
            <a:ext cx="5390700" cy="1482900"/>
          </a:xfrm>
          <a:prstGeom prst="rect">
            <a:avLst/>
          </a:prstGeom>
          <a:noFill/>
          <a:ln>
            <a:noFill/>
          </a:ln>
        </p:spPr>
        <p:txBody>
          <a:bodyPr spcFirstLastPara="1" wrap="square" lIns="91425" tIns="91425" rIns="91425" bIns="91425" anchor="t" anchorCtr="0">
            <a:noAutofit/>
          </a:bodyPr>
          <a:lstStyle/>
          <a:p>
            <a:pPr marL="457200" lvl="0" indent="-361950" algn="l" rtl="0">
              <a:lnSpc>
                <a:spcPct val="90000"/>
              </a:lnSpc>
              <a:spcBef>
                <a:spcPts val="0"/>
              </a:spcBef>
              <a:spcAft>
                <a:spcPts val="0"/>
              </a:spcAft>
              <a:buClr>
                <a:srgbClr val="606060"/>
              </a:buClr>
              <a:buSzPts val="2100"/>
              <a:buFont typeface="Montserrat"/>
              <a:buChar char="●"/>
            </a:pPr>
            <a:r>
              <a:rPr lang="en" sz="2100" b="0">
                <a:solidFill>
                  <a:srgbClr val="606060"/>
                </a:solidFill>
                <a:latin typeface="Montserrat"/>
                <a:ea typeface="Montserrat"/>
                <a:cs typeface="Montserrat"/>
                <a:sym typeface="Montserrat"/>
              </a:rPr>
              <a:t>Staffed by interns, externs and staff therapists</a:t>
            </a:r>
            <a:endParaRPr sz="2100" b="0">
              <a:solidFill>
                <a:srgbClr val="606060"/>
              </a:solidFill>
              <a:latin typeface="Montserrat"/>
              <a:ea typeface="Montserrat"/>
              <a:cs typeface="Montserrat"/>
              <a:sym typeface="Montserrat"/>
            </a:endParaRPr>
          </a:p>
          <a:p>
            <a:pPr marL="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61950" algn="l" rtl="0">
              <a:lnSpc>
                <a:spcPct val="90000"/>
              </a:lnSpc>
              <a:spcBef>
                <a:spcPts val="0"/>
              </a:spcBef>
              <a:spcAft>
                <a:spcPts val="0"/>
              </a:spcAft>
              <a:buClr>
                <a:srgbClr val="606060"/>
              </a:buClr>
              <a:buSzPts val="2100"/>
              <a:buFont typeface="Montserrat"/>
              <a:buChar char="●"/>
            </a:pPr>
            <a:r>
              <a:rPr lang="en" sz="2100" b="0">
                <a:solidFill>
                  <a:srgbClr val="606060"/>
                </a:solidFill>
                <a:latin typeface="Montserrat"/>
                <a:ea typeface="Montserrat"/>
                <a:cs typeface="Montserrat"/>
                <a:sym typeface="Montserrat"/>
              </a:rPr>
              <a:t>Services available regardless of income or insurance</a:t>
            </a:r>
            <a:endParaRPr sz="21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61950" algn="l" rtl="0">
              <a:lnSpc>
                <a:spcPct val="90000"/>
              </a:lnSpc>
              <a:spcBef>
                <a:spcPts val="0"/>
              </a:spcBef>
              <a:spcAft>
                <a:spcPts val="0"/>
              </a:spcAft>
              <a:buClr>
                <a:srgbClr val="606060"/>
              </a:buClr>
              <a:buSzPts val="2100"/>
              <a:buFont typeface="Montserrat"/>
              <a:buChar char="●"/>
            </a:pPr>
            <a:r>
              <a:rPr lang="en" sz="2100" b="0">
                <a:solidFill>
                  <a:srgbClr val="606060"/>
                </a:solidFill>
                <a:latin typeface="Montserrat"/>
                <a:ea typeface="Montserrat"/>
                <a:cs typeface="Montserrat"/>
                <a:sym typeface="Montserrat"/>
              </a:rPr>
              <a:t>Offer free and sliding scale </a:t>
            </a:r>
            <a:endParaRPr sz="6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61950" algn="l" rtl="0">
              <a:lnSpc>
                <a:spcPct val="90000"/>
              </a:lnSpc>
              <a:spcBef>
                <a:spcPts val="0"/>
              </a:spcBef>
              <a:spcAft>
                <a:spcPts val="0"/>
              </a:spcAft>
              <a:buClr>
                <a:srgbClr val="606060"/>
              </a:buClr>
              <a:buSzPts val="2100"/>
              <a:buFont typeface="Montserrat"/>
              <a:buChar char="●"/>
            </a:pPr>
            <a:r>
              <a:rPr lang="en" sz="2100" b="0">
                <a:solidFill>
                  <a:srgbClr val="606060"/>
                </a:solidFill>
                <a:latin typeface="Montserrat"/>
                <a:ea typeface="Montserrat"/>
                <a:cs typeface="Montserrat"/>
                <a:sym typeface="Montserrat"/>
              </a:rPr>
              <a:t>Usually have a waiting list </a:t>
            </a:r>
            <a:endParaRPr sz="21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0" algn="l" rtl="0">
              <a:lnSpc>
                <a:spcPct val="90000"/>
              </a:lnSpc>
              <a:spcBef>
                <a:spcPts val="0"/>
              </a:spcBef>
              <a:spcAft>
                <a:spcPts val="0"/>
              </a:spcAft>
              <a:buSzPts val="1800"/>
              <a:buNone/>
            </a:pPr>
            <a:endParaRPr sz="600" b="0">
              <a:solidFill>
                <a:srgbClr val="606060"/>
              </a:solidFill>
              <a:latin typeface="Montserrat"/>
              <a:ea typeface="Montserrat"/>
              <a:cs typeface="Montserrat"/>
              <a:sym typeface="Montserrat"/>
            </a:endParaRPr>
          </a:p>
          <a:p>
            <a:pPr marL="457200" lvl="0" indent="-361950" algn="l" rtl="0">
              <a:lnSpc>
                <a:spcPct val="90000"/>
              </a:lnSpc>
              <a:spcBef>
                <a:spcPts val="0"/>
              </a:spcBef>
              <a:spcAft>
                <a:spcPts val="0"/>
              </a:spcAft>
              <a:buClr>
                <a:srgbClr val="606060"/>
              </a:buClr>
              <a:buSzPts val="2100"/>
              <a:buFont typeface="Montserrat"/>
              <a:buChar char="●"/>
            </a:pPr>
            <a:r>
              <a:rPr lang="en" sz="2100" b="0">
                <a:solidFill>
                  <a:srgbClr val="606060"/>
                </a:solidFill>
                <a:latin typeface="Montserrat"/>
                <a:ea typeface="Montserrat"/>
                <a:cs typeface="Montserrat"/>
                <a:sym typeface="Montserrat"/>
              </a:rPr>
              <a:t>In network with: </a:t>
            </a:r>
            <a:endParaRPr sz="2100" b="0">
              <a:solidFill>
                <a:srgbClr val="606060"/>
              </a:solidFill>
              <a:latin typeface="Montserrat"/>
              <a:ea typeface="Montserrat"/>
              <a:cs typeface="Montserrat"/>
              <a:sym typeface="Montserrat"/>
            </a:endParaRPr>
          </a:p>
          <a:p>
            <a:pPr marL="457200" lvl="0" indent="0" algn="l" rtl="0">
              <a:lnSpc>
                <a:spcPct val="115000"/>
              </a:lnSpc>
              <a:spcBef>
                <a:spcPts val="0"/>
              </a:spcBef>
              <a:spcAft>
                <a:spcPts val="0"/>
              </a:spcAft>
              <a:buSzPts val="1800"/>
              <a:buNone/>
            </a:pPr>
            <a:endParaRPr b="0">
              <a:solidFill>
                <a:srgbClr val="000000"/>
              </a:solidFill>
              <a:latin typeface="Montserrat"/>
              <a:ea typeface="Montserrat"/>
              <a:cs typeface="Montserrat"/>
              <a:sym typeface="Montserrat"/>
            </a:endParaRPr>
          </a:p>
        </p:txBody>
      </p:sp>
      <p:sp>
        <p:nvSpPr>
          <p:cNvPr id="107" name="Google Shape;107;g2da4baddbff_0_385"/>
          <p:cNvSpPr/>
          <p:nvPr/>
        </p:nvSpPr>
        <p:spPr>
          <a:xfrm>
            <a:off x="0" y="1249650"/>
            <a:ext cx="166500" cy="264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g2da4baddbff_0_385"/>
          <p:cNvPicPr preferRelativeResize="0"/>
          <p:nvPr/>
        </p:nvPicPr>
        <p:blipFill rotWithShape="1">
          <a:blip r:embed="rId3">
            <a:alphaModFix/>
          </a:blip>
          <a:srcRect b="27022"/>
          <a:stretch/>
        </p:blipFill>
        <p:spPr>
          <a:xfrm>
            <a:off x="8434449" y="4535625"/>
            <a:ext cx="640425" cy="458200"/>
          </a:xfrm>
          <a:prstGeom prst="rect">
            <a:avLst/>
          </a:prstGeom>
          <a:noFill/>
          <a:ln>
            <a:noFill/>
          </a:ln>
        </p:spPr>
      </p:pic>
      <p:sp>
        <p:nvSpPr>
          <p:cNvPr id="109" name="Google Shape;109;g2da4baddbff_0_385"/>
          <p:cNvSpPr txBox="1">
            <a:spLocks noGrp="1"/>
          </p:cNvSpPr>
          <p:nvPr>
            <p:ph type="subTitle" idx="2"/>
          </p:nvPr>
        </p:nvSpPr>
        <p:spPr>
          <a:xfrm>
            <a:off x="3837271" y="3599975"/>
            <a:ext cx="2266200" cy="14829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Premera</a:t>
            </a:r>
            <a:endParaRPr sz="18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Lifewise</a:t>
            </a:r>
            <a:endParaRPr sz="18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First Choice</a:t>
            </a:r>
            <a:endParaRPr sz="18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Kaiser PPO</a:t>
            </a:r>
            <a:endParaRPr sz="1800" b="0">
              <a:solidFill>
                <a:srgbClr val="606060"/>
              </a:solidFill>
              <a:latin typeface="Montserrat"/>
              <a:ea typeface="Montserrat"/>
              <a:cs typeface="Montserrat"/>
              <a:sym typeface="Montserrat"/>
            </a:endParaRPr>
          </a:p>
          <a:p>
            <a:pPr marL="457200" lvl="0" indent="0" algn="l" rtl="0">
              <a:lnSpc>
                <a:spcPct val="115000"/>
              </a:lnSpc>
              <a:spcBef>
                <a:spcPts val="0"/>
              </a:spcBef>
              <a:spcAft>
                <a:spcPts val="0"/>
              </a:spcAft>
              <a:buSzPts val="1800"/>
              <a:buNone/>
            </a:pPr>
            <a:endParaRPr b="0">
              <a:solidFill>
                <a:srgbClr val="000000"/>
              </a:solidFill>
              <a:latin typeface="Montserrat"/>
              <a:ea typeface="Montserrat"/>
              <a:cs typeface="Montserrat"/>
              <a:sym typeface="Montserrat"/>
            </a:endParaRPr>
          </a:p>
        </p:txBody>
      </p:sp>
      <p:sp>
        <p:nvSpPr>
          <p:cNvPr id="110" name="Google Shape;110;g2da4baddbff_0_385"/>
          <p:cNvSpPr txBox="1">
            <a:spLocks noGrp="1"/>
          </p:cNvSpPr>
          <p:nvPr>
            <p:ph type="subTitle" idx="2"/>
          </p:nvPr>
        </p:nvSpPr>
        <p:spPr>
          <a:xfrm>
            <a:off x="5818696" y="3599975"/>
            <a:ext cx="2266200" cy="14829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Cigna</a:t>
            </a:r>
            <a:endParaRPr sz="18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Molina</a:t>
            </a:r>
            <a:endParaRPr sz="18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Aetna</a:t>
            </a:r>
            <a:endParaRPr sz="1800" b="0">
              <a:solidFill>
                <a:srgbClr val="606060"/>
              </a:solidFill>
              <a:latin typeface="Montserrat"/>
              <a:ea typeface="Montserrat"/>
              <a:cs typeface="Montserrat"/>
              <a:sym typeface="Montserrat"/>
            </a:endParaRPr>
          </a:p>
          <a:p>
            <a:pPr marL="457200" lvl="0" indent="-342900" algn="l" rtl="0">
              <a:lnSpc>
                <a:spcPct val="90000"/>
              </a:lnSpc>
              <a:spcBef>
                <a:spcPts val="0"/>
              </a:spcBef>
              <a:spcAft>
                <a:spcPts val="0"/>
              </a:spcAft>
              <a:buClr>
                <a:srgbClr val="606060"/>
              </a:buClr>
              <a:buSzPts val="1800"/>
              <a:buFont typeface="Montserrat"/>
              <a:buChar char="●"/>
            </a:pPr>
            <a:r>
              <a:rPr lang="en" sz="1800" b="0">
                <a:solidFill>
                  <a:srgbClr val="606060"/>
                </a:solidFill>
                <a:latin typeface="Montserrat"/>
                <a:ea typeface="Montserrat"/>
                <a:cs typeface="Montserrat"/>
                <a:sym typeface="Montserrat"/>
              </a:rPr>
              <a:t>Apple Health/ Medicaid</a:t>
            </a:r>
            <a:endParaRPr sz="1800" b="0">
              <a:solidFill>
                <a:srgbClr val="606060"/>
              </a:solidFill>
              <a:latin typeface="Montserrat"/>
              <a:ea typeface="Montserrat"/>
              <a:cs typeface="Montserrat"/>
              <a:sym typeface="Montserrat"/>
            </a:endParaRPr>
          </a:p>
          <a:p>
            <a:pPr marL="457200" lvl="0" indent="0" algn="l" rtl="0">
              <a:lnSpc>
                <a:spcPct val="115000"/>
              </a:lnSpc>
              <a:spcBef>
                <a:spcPts val="0"/>
              </a:spcBef>
              <a:spcAft>
                <a:spcPts val="0"/>
              </a:spcAft>
              <a:buSzPts val="1800"/>
              <a:buNone/>
            </a:pPr>
            <a:endParaRPr b="0">
              <a:solidFill>
                <a:srgbClr val="000000"/>
              </a:solidFill>
              <a:latin typeface="Montserrat"/>
              <a:ea typeface="Montserrat"/>
              <a:cs typeface="Montserrat"/>
              <a:sym typeface="Montserrat"/>
            </a:endParaRPr>
          </a:p>
        </p:txBody>
      </p:sp>
      <p:pic>
        <p:nvPicPr>
          <p:cNvPr id="111" name="Google Shape;111;g2da4baddbff_0_385"/>
          <p:cNvPicPr preferRelativeResize="0"/>
          <p:nvPr/>
        </p:nvPicPr>
        <p:blipFill rotWithShape="1">
          <a:blip r:embed="rId4">
            <a:alphaModFix/>
          </a:blip>
          <a:srcRect/>
          <a:stretch/>
        </p:blipFill>
        <p:spPr>
          <a:xfrm>
            <a:off x="166500" y="1367401"/>
            <a:ext cx="3455026" cy="35154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b844ba-52d1-485e-b375-a5018cce5feb">
      <Terms xmlns="http://schemas.microsoft.com/office/infopath/2007/PartnerControls"/>
    </lcf76f155ced4ddcb4097134ff3c332f>
    <TaxCatchAll xmlns="1218069e-b0dc-4b2e-acd4-05fc1049bf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B88C8A1C0634449FF785B3C25B9A97" ma:contentTypeVersion="18" ma:contentTypeDescription="Create a new document." ma:contentTypeScope="" ma:versionID="b3a1c2690e84730e04ef45056a74706d">
  <xsd:schema xmlns:xsd="http://www.w3.org/2001/XMLSchema" xmlns:xs="http://www.w3.org/2001/XMLSchema" xmlns:p="http://schemas.microsoft.com/office/2006/metadata/properties" xmlns:ns2="c8b844ba-52d1-485e-b375-a5018cce5feb" xmlns:ns3="1218069e-b0dc-4b2e-acd4-05fc1049bf91" targetNamespace="http://schemas.microsoft.com/office/2006/metadata/properties" ma:root="true" ma:fieldsID="119ea79fc7304160e8c28909af0b06f0" ns2:_="" ns3:_="">
    <xsd:import namespace="c8b844ba-52d1-485e-b375-a5018cce5feb"/>
    <xsd:import namespace="1218069e-b0dc-4b2e-acd4-05fc1049bf91"/>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MediaServiceOC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844ba-52d1-485e-b375-a5018cce5f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01b9fe4-55b6-4e6d-9b4b-6008519a30c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18069e-b0dc-4b2e-acd4-05fc1049bf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1a8685c-50cc-4003-80ec-2cfc32fea197}" ma:internalName="TaxCatchAll" ma:showField="CatchAllData" ma:web="1218069e-b0dc-4b2e-acd4-05fc1049bf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6B0812-4329-4616-A746-B7F61A307633}">
  <ds:schemaRefs>
    <ds:schemaRef ds:uri="http://schemas.microsoft.com/office/2006/metadata/properties"/>
    <ds:schemaRef ds:uri="http://schemas.microsoft.com/office/infopath/2007/PartnerControls"/>
    <ds:schemaRef ds:uri="c8b844ba-52d1-485e-b375-a5018cce5feb"/>
    <ds:schemaRef ds:uri="1218069e-b0dc-4b2e-acd4-05fc1049bf91"/>
  </ds:schemaRefs>
</ds:datastoreItem>
</file>

<file path=customXml/itemProps2.xml><?xml version="1.0" encoding="utf-8"?>
<ds:datastoreItem xmlns:ds="http://schemas.openxmlformats.org/officeDocument/2006/customXml" ds:itemID="{786611C6-9C61-4C55-A2EC-53789E7A8E35}">
  <ds:schemaRefs>
    <ds:schemaRef ds:uri="http://schemas.microsoft.com/sharepoint/v3/contenttype/forms"/>
  </ds:schemaRefs>
</ds:datastoreItem>
</file>

<file path=customXml/itemProps3.xml><?xml version="1.0" encoding="utf-8"?>
<ds:datastoreItem xmlns:ds="http://schemas.openxmlformats.org/officeDocument/2006/customXml" ds:itemID="{657DB733-4F5F-4B55-A7C6-FE44FF00B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b844ba-52d1-485e-b375-a5018cce5feb"/>
    <ds:schemaRef ds:uri="1218069e-b0dc-4b2e-acd4-05fc1049bf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16</Slides>
  <Notes>11</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was able to open up and discuss feelings in way I had not before.  [She] reports improved communication with husband, and appreciated having safe space that was her own to speak freely. M is now pursuing several personal goals and wanting to do more professionally.”  E shared that she feels she has learned a lot from our time together and has appreciated PRS’s willingness to discuss own experience, along with validating hers. E feels that without this program she would not have the strength or the tools, to take on what lies ahead… [she] feels more prepared to take it on, and is feeling confident in her next steps.  “S feeling focused on herself and family, feeling less impacted by judgement/anxiety”  “Y is feeling less intensity in her anxiety, as we have been able to talk in sessions and address where some of her anxiety was coming from. Y feels more confidence in taking on her next challenges. Y spoke of feeling less anxiety over a separation with her baby happening.” </vt:lpstr>
      <vt:lpstr>Thank you for attending today's session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22</cp:revision>
  <dcterms:modified xsi:type="dcterms:W3CDTF">2024-05-15T22:49:45Z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0x010100CFB88C8A1C0634449FF785B3C25B9A97</vt:lpwstr>
  </property>
  <property fmtid="{D5CDD505-2E9C-101B-9397-08002B2CF9AE}" pid="3" name="MediaServiceImageTags">
    <vt:lpwstr/>
  </property>
</Properties>
</file>